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56" r:id="rId2"/>
    <p:sldId id="289" r:id="rId3"/>
    <p:sldId id="305" r:id="rId4"/>
    <p:sldId id="284" r:id="rId5"/>
    <p:sldId id="303" r:id="rId6"/>
    <p:sldId id="281" r:id="rId7"/>
    <p:sldId id="301" r:id="rId8"/>
    <p:sldId id="295" r:id="rId9"/>
    <p:sldId id="296" r:id="rId10"/>
    <p:sldId id="297" r:id="rId11"/>
    <p:sldId id="298" r:id="rId12"/>
    <p:sldId id="299" r:id="rId13"/>
    <p:sldId id="302" r:id="rId14"/>
    <p:sldId id="294" r:id="rId15"/>
    <p:sldId id="292" r:id="rId16"/>
    <p:sldId id="287" r:id="rId17"/>
    <p:sldId id="288" r:id="rId18"/>
    <p:sldId id="286" r:id="rId19"/>
    <p:sldId id="290" r:id="rId20"/>
    <p:sldId id="291" r:id="rId21"/>
    <p:sldId id="283" r:id="rId22"/>
    <p:sldId id="293" r:id="rId23"/>
    <p:sldId id="300" r:id="rId24"/>
    <p:sldId id="306" r:id="rId25"/>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9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34" autoAdjust="0"/>
    <p:restoredTop sz="95173" autoAdjust="0"/>
  </p:normalViewPr>
  <p:slideViewPr>
    <p:cSldViewPr snapToGrid="0">
      <p:cViewPr varScale="1">
        <p:scale>
          <a:sx n="109" d="100"/>
          <a:sy n="109" d="100"/>
        </p:scale>
        <p:origin x="2154" y="102"/>
      </p:cViewPr>
      <p:guideLst/>
    </p:cSldViewPr>
  </p:slideViewPr>
  <p:notesTextViewPr>
    <p:cViewPr>
      <p:scale>
        <a:sx n="1" d="1"/>
        <a:sy n="1" d="1"/>
      </p:scale>
      <p:origin x="0" y="0"/>
    </p:cViewPr>
  </p:notesTextViewPr>
  <p:sorterViewPr>
    <p:cViewPr>
      <p:scale>
        <a:sx n="90" d="100"/>
        <a:sy n="90" d="100"/>
      </p:scale>
      <p:origin x="0" y="0"/>
    </p:cViewPr>
  </p:sorterViewPr>
  <p:notesViewPr>
    <p:cSldViewPr snapToGrid="0">
      <p:cViewPr varScale="1">
        <p:scale>
          <a:sx n="87" d="100"/>
          <a:sy n="87" d="100"/>
        </p:scale>
        <p:origin x="3904"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2BF483-335D-488F-8F49-B8E654E14167}" type="datetimeFigureOut">
              <a:rPr lang="es-CO" smtClean="0"/>
              <a:t>17/09/2020</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B0D452-35CC-4EAD-A907-3A84BE284548}" type="slidenum">
              <a:rPr lang="es-CO" smtClean="0"/>
              <a:t>‹Nº›</a:t>
            </a:fld>
            <a:endParaRPr lang="es-CO"/>
          </a:p>
        </p:txBody>
      </p:sp>
    </p:spTree>
    <p:extLst>
      <p:ext uri="{BB962C8B-B14F-4D97-AF65-F5344CB8AC3E}">
        <p14:creationId xmlns:p14="http://schemas.microsoft.com/office/powerpoint/2010/main" val="1697136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82B0D452-35CC-4EAD-A907-3A84BE284548}" type="slidenum">
              <a:rPr lang="es-CO" smtClean="0"/>
              <a:t>2</a:t>
            </a:fld>
            <a:endParaRPr lang="es-CO"/>
          </a:p>
        </p:txBody>
      </p:sp>
    </p:spTree>
    <p:extLst>
      <p:ext uri="{BB962C8B-B14F-4D97-AF65-F5344CB8AC3E}">
        <p14:creationId xmlns:p14="http://schemas.microsoft.com/office/powerpoint/2010/main" val="23036609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82B0D452-35CC-4EAD-A907-3A84BE284548}" type="slidenum">
              <a:rPr lang="es-CO" smtClean="0"/>
              <a:t>21</a:t>
            </a:fld>
            <a:endParaRPr lang="es-CO"/>
          </a:p>
        </p:txBody>
      </p:sp>
    </p:spTree>
    <p:extLst>
      <p:ext uri="{BB962C8B-B14F-4D97-AF65-F5344CB8AC3E}">
        <p14:creationId xmlns:p14="http://schemas.microsoft.com/office/powerpoint/2010/main" val="1524103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82B0D452-35CC-4EAD-A907-3A84BE284548}" type="slidenum">
              <a:rPr lang="es-CO" smtClean="0"/>
              <a:t>22</a:t>
            </a:fld>
            <a:endParaRPr lang="es-CO"/>
          </a:p>
        </p:txBody>
      </p:sp>
    </p:spTree>
    <p:extLst>
      <p:ext uri="{BB962C8B-B14F-4D97-AF65-F5344CB8AC3E}">
        <p14:creationId xmlns:p14="http://schemas.microsoft.com/office/powerpoint/2010/main" val="2537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9560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82B0D452-35CC-4EAD-A907-3A84BE284548}" type="slidenum">
              <a:rPr lang="es-CO" smtClean="0"/>
              <a:t>14</a:t>
            </a:fld>
            <a:endParaRPr lang="es-CO"/>
          </a:p>
        </p:txBody>
      </p:sp>
    </p:spTree>
    <p:extLst>
      <p:ext uri="{BB962C8B-B14F-4D97-AF65-F5344CB8AC3E}">
        <p14:creationId xmlns:p14="http://schemas.microsoft.com/office/powerpoint/2010/main" val="2868889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82B0D452-35CC-4EAD-A907-3A84BE284548}" type="slidenum">
              <a:rPr lang="es-CO" smtClean="0"/>
              <a:t>15</a:t>
            </a:fld>
            <a:endParaRPr lang="es-CO"/>
          </a:p>
        </p:txBody>
      </p:sp>
    </p:spTree>
    <p:extLst>
      <p:ext uri="{BB962C8B-B14F-4D97-AF65-F5344CB8AC3E}">
        <p14:creationId xmlns:p14="http://schemas.microsoft.com/office/powerpoint/2010/main" val="4065329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82B0D452-35CC-4EAD-A907-3A84BE284548}" type="slidenum">
              <a:rPr lang="es-CO" smtClean="0"/>
              <a:t>16</a:t>
            </a:fld>
            <a:endParaRPr lang="es-CO"/>
          </a:p>
        </p:txBody>
      </p:sp>
    </p:spTree>
    <p:extLst>
      <p:ext uri="{BB962C8B-B14F-4D97-AF65-F5344CB8AC3E}">
        <p14:creationId xmlns:p14="http://schemas.microsoft.com/office/powerpoint/2010/main" val="1196251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82B0D452-35CC-4EAD-A907-3A84BE284548}" type="slidenum">
              <a:rPr lang="es-CO" smtClean="0"/>
              <a:t>17</a:t>
            </a:fld>
            <a:endParaRPr lang="es-CO"/>
          </a:p>
        </p:txBody>
      </p:sp>
    </p:spTree>
    <p:extLst>
      <p:ext uri="{BB962C8B-B14F-4D97-AF65-F5344CB8AC3E}">
        <p14:creationId xmlns:p14="http://schemas.microsoft.com/office/powerpoint/2010/main" val="2615743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82B0D452-35CC-4EAD-A907-3A84BE284548}" type="slidenum">
              <a:rPr lang="es-CO" smtClean="0"/>
              <a:t>18</a:t>
            </a:fld>
            <a:endParaRPr lang="es-CO"/>
          </a:p>
        </p:txBody>
      </p:sp>
    </p:spTree>
    <p:extLst>
      <p:ext uri="{BB962C8B-B14F-4D97-AF65-F5344CB8AC3E}">
        <p14:creationId xmlns:p14="http://schemas.microsoft.com/office/powerpoint/2010/main" val="3513605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82B0D452-35CC-4EAD-A907-3A84BE284548}" type="slidenum">
              <a:rPr lang="es-CO" smtClean="0"/>
              <a:t>19</a:t>
            </a:fld>
            <a:endParaRPr lang="es-CO"/>
          </a:p>
        </p:txBody>
      </p:sp>
    </p:spTree>
    <p:extLst>
      <p:ext uri="{BB962C8B-B14F-4D97-AF65-F5344CB8AC3E}">
        <p14:creationId xmlns:p14="http://schemas.microsoft.com/office/powerpoint/2010/main" val="33719397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82B0D452-35CC-4EAD-A907-3A84BE284548}" type="slidenum">
              <a:rPr lang="es-CO" smtClean="0"/>
              <a:t>20</a:t>
            </a:fld>
            <a:endParaRPr lang="es-CO"/>
          </a:p>
        </p:txBody>
      </p:sp>
    </p:spTree>
    <p:extLst>
      <p:ext uri="{BB962C8B-B14F-4D97-AF65-F5344CB8AC3E}">
        <p14:creationId xmlns:p14="http://schemas.microsoft.com/office/powerpoint/2010/main" val="4013636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1394359" y="1823346"/>
            <a:ext cx="9403281" cy="1273157"/>
          </a:xfrm>
          <a:prstGeom prst="rect">
            <a:avLst/>
          </a:prstGeom>
        </p:spPr>
        <p:txBody>
          <a:bodyPr/>
          <a:lstStyle>
            <a:lvl1pPr>
              <a:defRPr>
                <a:latin typeface="Arial" panose="020B0604020202020204" pitchFamily="34" charset="0"/>
                <a:cs typeface="Arial" panose="020B0604020202020204" pitchFamily="34" charset="0"/>
              </a:defRPr>
            </a:lvl1pPr>
          </a:lstStyle>
          <a:p>
            <a:r>
              <a:rPr lang="es-ES" dirty="0"/>
              <a:t>Haga clic para modificar el estilo de título del patrón</a:t>
            </a:r>
            <a:endParaRPr lang="es-CO" dirty="0"/>
          </a:p>
        </p:txBody>
      </p:sp>
      <p:sp>
        <p:nvSpPr>
          <p:cNvPr id="3" name="2 Subtítulo"/>
          <p:cNvSpPr>
            <a:spLocks noGrp="1"/>
          </p:cNvSpPr>
          <p:nvPr>
            <p:ph type="subTitle" idx="1"/>
          </p:nvPr>
        </p:nvSpPr>
        <p:spPr>
          <a:xfrm>
            <a:off x="2224059" y="3761498"/>
            <a:ext cx="7743879" cy="1517889"/>
          </a:xfrm>
          <a:prstGeom prst="rect">
            <a:avLst/>
          </a:prstGeom>
        </p:spPr>
        <p:txBody>
          <a:bodyPr/>
          <a:lstStyle>
            <a:lvl1pPr marL="0" indent="0" algn="ctr">
              <a:buNone/>
              <a:defRPr>
                <a:solidFill>
                  <a:schemeClr val="tx1">
                    <a:tint val="75000"/>
                  </a:schemeClr>
                </a:solidFill>
                <a:latin typeface="Arial" panose="020B0604020202020204" pitchFamily="34" charset="0"/>
                <a:cs typeface="Arial" panose="020B0604020202020204" pitchFamily="34" charset="0"/>
              </a:defRPr>
            </a:lvl1pPr>
            <a:lvl2pPr marL="406542" indent="0" algn="ctr">
              <a:buNone/>
              <a:defRPr>
                <a:solidFill>
                  <a:schemeClr val="tx1">
                    <a:tint val="75000"/>
                  </a:schemeClr>
                </a:solidFill>
              </a:defRPr>
            </a:lvl2pPr>
            <a:lvl3pPr marL="813084" indent="0" algn="ctr">
              <a:buNone/>
              <a:defRPr>
                <a:solidFill>
                  <a:schemeClr val="tx1">
                    <a:tint val="75000"/>
                  </a:schemeClr>
                </a:solidFill>
              </a:defRPr>
            </a:lvl3pPr>
            <a:lvl4pPr marL="1219627" indent="0" algn="ctr">
              <a:buNone/>
              <a:defRPr>
                <a:solidFill>
                  <a:schemeClr val="tx1">
                    <a:tint val="75000"/>
                  </a:schemeClr>
                </a:solidFill>
              </a:defRPr>
            </a:lvl4pPr>
            <a:lvl5pPr marL="1626169" indent="0" algn="ctr">
              <a:buNone/>
              <a:defRPr>
                <a:solidFill>
                  <a:schemeClr val="tx1">
                    <a:tint val="75000"/>
                  </a:schemeClr>
                </a:solidFill>
              </a:defRPr>
            </a:lvl5pPr>
            <a:lvl6pPr marL="2032711" indent="0" algn="ctr">
              <a:buNone/>
              <a:defRPr>
                <a:solidFill>
                  <a:schemeClr val="tx1">
                    <a:tint val="75000"/>
                  </a:schemeClr>
                </a:solidFill>
              </a:defRPr>
            </a:lvl6pPr>
            <a:lvl7pPr marL="2439253" indent="0" algn="ctr">
              <a:buNone/>
              <a:defRPr>
                <a:solidFill>
                  <a:schemeClr val="tx1">
                    <a:tint val="75000"/>
                  </a:schemeClr>
                </a:solidFill>
              </a:defRPr>
            </a:lvl7pPr>
            <a:lvl8pPr marL="2845796" indent="0" algn="ctr">
              <a:buNone/>
              <a:defRPr>
                <a:solidFill>
                  <a:schemeClr val="tx1">
                    <a:tint val="75000"/>
                  </a:schemeClr>
                </a:solidFill>
              </a:defRPr>
            </a:lvl8pPr>
            <a:lvl9pPr marL="3252338" indent="0" algn="ctr">
              <a:buNone/>
              <a:defRPr>
                <a:solidFill>
                  <a:schemeClr val="tx1">
                    <a:tint val="75000"/>
                  </a:schemeClr>
                </a:solidFill>
              </a:defRPr>
            </a:lvl9pPr>
          </a:lstStyle>
          <a:p>
            <a:r>
              <a:rPr lang="es-ES" dirty="0"/>
              <a:t>Haga clic para modificar el estilo de subtítulo del patrón</a:t>
            </a:r>
            <a:endParaRPr lang="es-CO" dirty="0"/>
          </a:p>
        </p:txBody>
      </p:sp>
    </p:spTree>
    <p:extLst>
      <p:ext uri="{BB962C8B-B14F-4D97-AF65-F5344CB8AC3E}">
        <p14:creationId xmlns:p14="http://schemas.microsoft.com/office/powerpoint/2010/main" val="2852486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609600" y="274638"/>
            <a:ext cx="10972800" cy="1143000"/>
          </a:xfrm>
          <a:prstGeom prst="rect">
            <a:avLst/>
          </a:prstGeom>
        </p:spPr>
        <p:txBody>
          <a:bodyPr/>
          <a:lstStyle/>
          <a:p>
            <a:r>
              <a:rPr lang="es-ES"/>
              <a:t>Haga clic para modificar el estilo de título del patrón</a:t>
            </a:r>
            <a:endParaRPr lang="es-CO"/>
          </a:p>
        </p:txBody>
      </p:sp>
      <p:sp>
        <p:nvSpPr>
          <p:cNvPr id="3" name="2 Marcador de contenido"/>
          <p:cNvSpPr>
            <a:spLocks noGrp="1"/>
          </p:cNvSpPr>
          <p:nvPr>
            <p:ph idx="1"/>
          </p:nvPr>
        </p:nvSpPr>
        <p:spPr>
          <a:xfrm>
            <a:off x="609600" y="1600201"/>
            <a:ext cx="10972800" cy="4525963"/>
          </a:xfrm>
          <a:prstGeom prst="rect">
            <a:avLst/>
          </a:prstGeo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Tree>
    <p:extLst>
      <p:ext uri="{BB962C8B-B14F-4D97-AF65-F5344CB8AC3E}">
        <p14:creationId xmlns:p14="http://schemas.microsoft.com/office/powerpoint/2010/main" val="2182011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a:xfrm>
            <a:off x="609600" y="397950"/>
            <a:ext cx="10972800" cy="1143000"/>
          </a:xfrm>
          <a:prstGeom prst="rect">
            <a:avLst/>
          </a:prstGeom>
        </p:spPr>
        <p:txBody>
          <a:bodyPr/>
          <a:lstStyle/>
          <a:p>
            <a:r>
              <a:rPr lang="es-ES" dirty="0"/>
              <a:t>Haga clic para modificar el estilo de título del patrón</a:t>
            </a:r>
            <a:endParaRPr lang="es-CO" dirty="0"/>
          </a:p>
        </p:txBody>
      </p:sp>
      <p:sp>
        <p:nvSpPr>
          <p:cNvPr id="3" name="2 Marcador de contenido"/>
          <p:cNvSpPr>
            <a:spLocks noGrp="1"/>
          </p:cNvSpPr>
          <p:nvPr>
            <p:ph sz="half" idx="1"/>
          </p:nvPr>
        </p:nvSpPr>
        <p:spPr>
          <a:xfrm>
            <a:off x="737512" y="1853984"/>
            <a:ext cx="4886019" cy="3919840"/>
          </a:xfrm>
          <a:prstGeom prst="rect">
            <a:avLst/>
          </a:prstGeom>
        </p:spPr>
        <p:txBody>
          <a:bodyPr/>
          <a:lstStyle>
            <a:lvl1pPr>
              <a:defRPr sz="2500">
                <a:latin typeface="Arial" panose="020B0604020202020204" pitchFamily="34" charset="0"/>
                <a:cs typeface="Arial" panose="020B0604020202020204" pitchFamily="34" charset="0"/>
              </a:defRPr>
            </a:lvl1pPr>
            <a:lvl2pPr>
              <a:defRPr sz="21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
        <p:nvSpPr>
          <p:cNvPr id="4" name="3 Marcador de contenido"/>
          <p:cNvSpPr>
            <a:spLocks noGrp="1"/>
          </p:cNvSpPr>
          <p:nvPr>
            <p:ph sz="half" idx="2"/>
          </p:nvPr>
        </p:nvSpPr>
        <p:spPr>
          <a:xfrm>
            <a:off x="6309331" y="1853984"/>
            <a:ext cx="4886019" cy="3919840"/>
          </a:xfrm>
          <a:prstGeom prst="rect">
            <a:avLst/>
          </a:prstGeom>
        </p:spPr>
        <p:txBody>
          <a:bodyPr/>
          <a:lstStyle>
            <a:lvl1pPr>
              <a:defRPr sz="2500">
                <a:latin typeface="Arial" panose="020B0604020202020204" pitchFamily="34" charset="0"/>
                <a:cs typeface="Arial" panose="020B0604020202020204" pitchFamily="34" charset="0"/>
              </a:defRPr>
            </a:lvl1pPr>
            <a:lvl2pPr>
              <a:defRPr sz="210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sz="1600">
                <a:latin typeface="Arial" panose="020B0604020202020204" pitchFamily="34" charset="0"/>
                <a:cs typeface="Arial" panose="020B0604020202020204" pitchFamily="34" charset="0"/>
              </a:defRPr>
            </a:lvl5pPr>
            <a:lvl6pPr>
              <a:defRPr sz="1600"/>
            </a:lvl6pPr>
            <a:lvl7pPr>
              <a:defRPr sz="1600"/>
            </a:lvl7pPr>
            <a:lvl8pPr>
              <a:defRPr sz="1600"/>
            </a:lvl8pPr>
            <a:lvl9pPr>
              <a:defRPr sz="16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Tree>
    <p:extLst>
      <p:ext uri="{BB962C8B-B14F-4D97-AF65-F5344CB8AC3E}">
        <p14:creationId xmlns:p14="http://schemas.microsoft.com/office/powerpoint/2010/main" val="2055055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100506" y="317807"/>
            <a:ext cx="3639547" cy="1006427"/>
          </a:xfrm>
          <a:prstGeom prst="rect">
            <a:avLst/>
          </a:prstGeom>
        </p:spPr>
        <p:txBody>
          <a:bodyPr anchor="b"/>
          <a:lstStyle>
            <a:lvl1pPr algn="ctr">
              <a:defRPr sz="1800" b="1"/>
            </a:lvl1pPr>
          </a:lstStyle>
          <a:p>
            <a:r>
              <a:rPr lang="es-ES" dirty="0"/>
              <a:t>Haga clic para modificar el estilo de título del patrón</a:t>
            </a:r>
            <a:endParaRPr lang="es-CO" dirty="0"/>
          </a:p>
        </p:txBody>
      </p:sp>
      <p:sp>
        <p:nvSpPr>
          <p:cNvPr id="3" name="2 Marcador de contenido"/>
          <p:cNvSpPr>
            <a:spLocks noGrp="1"/>
          </p:cNvSpPr>
          <p:nvPr>
            <p:ph idx="1"/>
          </p:nvPr>
        </p:nvSpPr>
        <p:spPr>
          <a:xfrm>
            <a:off x="4907146" y="486855"/>
            <a:ext cx="6184348" cy="5069256"/>
          </a:xfrm>
          <a:prstGeom prst="rect">
            <a:avLst/>
          </a:prstGeom>
        </p:spPr>
        <p:txBody>
          <a:bodyPr/>
          <a:lstStyle>
            <a:lvl1pPr>
              <a:defRPr sz="2800">
                <a:latin typeface="Arial" panose="020B0604020202020204" pitchFamily="34" charset="0"/>
                <a:cs typeface="Arial" panose="020B0604020202020204" pitchFamily="34" charset="0"/>
              </a:defRPr>
            </a:lvl1pPr>
            <a:lvl2pPr>
              <a:defRPr sz="2500">
                <a:latin typeface="Arial" panose="020B0604020202020204" pitchFamily="34" charset="0"/>
                <a:cs typeface="Arial" panose="020B0604020202020204" pitchFamily="34" charset="0"/>
              </a:defRPr>
            </a:lvl2pPr>
            <a:lvl3pPr>
              <a:defRPr sz="2100">
                <a:latin typeface="Arial" panose="020B0604020202020204" pitchFamily="34" charset="0"/>
                <a:cs typeface="Arial" panose="020B0604020202020204" pitchFamily="34" charset="0"/>
              </a:defRPr>
            </a:lvl3pPr>
            <a:lvl4pPr>
              <a:defRPr sz="1800">
                <a:latin typeface="Arial" panose="020B0604020202020204" pitchFamily="34" charset="0"/>
                <a:cs typeface="Arial" panose="020B0604020202020204" pitchFamily="34" charset="0"/>
              </a:defRPr>
            </a:lvl4pPr>
            <a:lvl5pPr>
              <a:defRPr sz="1800">
                <a:latin typeface="Arial" panose="020B0604020202020204" pitchFamily="34" charset="0"/>
                <a:cs typeface="Arial" panose="020B0604020202020204" pitchFamily="34" charset="0"/>
              </a:defRPr>
            </a:lvl5pPr>
            <a:lvl6pPr>
              <a:defRPr sz="1800"/>
            </a:lvl6pPr>
            <a:lvl7pPr>
              <a:defRPr sz="1800"/>
            </a:lvl7pPr>
            <a:lvl8pPr>
              <a:defRPr sz="1800"/>
            </a:lvl8pPr>
            <a:lvl9pPr>
              <a:defRPr sz="1800"/>
            </a:lvl9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
        <p:nvSpPr>
          <p:cNvPr id="4" name="3 Marcador de texto"/>
          <p:cNvSpPr>
            <a:spLocks noGrp="1"/>
          </p:cNvSpPr>
          <p:nvPr>
            <p:ph type="body" sz="half" idx="2"/>
          </p:nvPr>
        </p:nvSpPr>
        <p:spPr>
          <a:xfrm>
            <a:off x="1100506" y="1497999"/>
            <a:ext cx="3639547" cy="4062829"/>
          </a:xfrm>
          <a:prstGeom prst="rect">
            <a:avLst/>
          </a:prstGeom>
        </p:spPr>
        <p:txBody>
          <a:bodyPr/>
          <a:lstStyle>
            <a:lvl1pPr marL="0" indent="0">
              <a:buNone/>
              <a:defRPr sz="1200">
                <a:latin typeface="Arial" panose="020B0604020202020204" pitchFamily="34" charset="0"/>
                <a:cs typeface="Arial" panose="020B0604020202020204" pitchFamily="34" charset="0"/>
              </a:defRPr>
            </a:lvl1pPr>
            <a:lvl2pPr marL="406542" indent="0">
              <a:buNone/>
              <a:defRPr sz="1100"/>
            </a:lvl2pPr>
            <a:lvl3pPr marL="813084" indent="0">
              <a:buNone/>
              <a:defRPr sz="900"/>
            </a:lvl3pPr>
            <a:lvl4pPr marL="1219627" indent="0">
              <a:buNone/>
              <a:defRPr sz="800"/>
            </a:lvl4pPr>
            <a:lvl5pPr marL="1626169" indent="0">
              <a:buNone/>
              <a:defRPr sz="800"/>
            </a:lvl5pPr>
            <a:lvl6pPr marL="2032711" indent="0">
              <a:buNone/>
              <a:defRPr sz="800"/>
            </a:lvl6pPr>
            <a:lvl7pPr marL="2439253" indent="0">
              <a:buNone/>
              <a:defRPr sz="800"/>
            </a:lvl7pPr>
            <a:lvl8pPr marL="2845796" indent="0">
              <a:buNone/>
              <a:defRPr sz="800"/>
            </a:lvl8pPr>
            <a:lvl9pPr marL="3252338" indent="0">
              <a:buNone/>
              <a:defRPr sz="800"/>
            </a:lvl9pPr>
          </a:lstStyle>
          <a:p>
            <a:pPr lvl="0"/>
            <a:r>
              <a:rPr lang="es-ES" dirty="0"/>
              <a:t>Haga clic para modificar el estilo de texto del patrón</a:t>
            </a:r>
          </a:p>
        </p:txBody>
      </p:sp>
    </p:spTree>
    <p:extLst>
      <p:ext uri="{BB962C8B-B14F-4D97-AF65-F5344CB8AC3E}">
        <p14:creationId xmlns:p14="http://schemas.microsoft.com/office/powerpoint/2010/main" val="27097075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777193" y="4099129"/>
            <a:ext cx="6637611" cy="490840"/>
          </a:xfrm>
          <a:prstGeom prst="rect">
            <a:avLst/>
          </a:prstGeom>
        </p:spPr>
        <p:txBody>
          <a:bodyPr anchor="b"/>
          <a:lstStyle>
            <a:lvl1pPr algn="ctr">
              <a:defRPr sz="1800" b="1"/>
            </a:lvl1pPr>
          </a:lstStyle>
          <a:p>
            <a:r>
              <a:rPr lang="es-ES" dirty="0"/>
              <a:t>Haga clic para modificar el estilo de título del patrón</a:t>
            </a:r>
            <a:endParaRPr lang="es-CO" dirty="0"/>
          </a:p>
        </p:txBody>
      </p:sp>
      <p:sp>
        <p:nvSpPr>
          <p:cNvPr id="3" name="2 Marcador de posición de imagen"/>
          <p:cNvSpPr>
            <a:spLocks noGrp="1"/>
          </p:cNvSpPr>
          <p:nvPr>
            <p:ph type="pic" idx="1"/>
          </p:nvPr>
        </p:nvSpPr>
        <p:spPr>
          <a:xfrm>
            <a:off x="2777192" y="535389"/>
            <a:ext cx="6637611" cy="3563740"/>
          </a:xfrm>
          <a:prstGeom prst="rect">
            <a:avLst/>
          </a:prstGeom>
        </p:spPr>
        <p:txBody>
          <a:bodyPr lIns="81308" tIns="40654" rIns="81308" bIns="40654" rtlCol="0">
            <a:normAutofit/>
          </a:bodyPr>
          <a:lstStyle>
            <a:lvl1pPr marL="0" indent="0">
              <a:buNone/>
              <a:defRPr sz="2800"/>
            </a:lvl1pPr>
            <a:lvl2pPr marL="406542" indent="0">
              <a:buNone/>
              <a:defRPr sz="2500"/>
            </a:lvl2pPr>
            <a:lvl3pPr marL="813084" indent="0">
              <a:buNone/>
              <a:defRPr sz="2100"/>
            </a:lvl3pPr>
            <a:lvl4pPr marL="1219627" indent="0">
              <a:buNone/>
              <a:defRPr sz="1800"/>
            </a:lvl4pPr>
            <a:lvl5pPr marL="1626169" indent="0">
              <a:buNone/>
              <a:defRPr sz="1800"/>
            </a:lvl5pPr>
            <a:lvl6pPr marL="2032711" indent="0">
              <a:buNone/>
              <a:defRPr sz="1800"/>
            </a:lvl6pPr>
            <a:lvl7pPr marL="2439253" indent="0">
              <a:buNone/>
              <a:defRPr sz="1800"/>
            </a:lvl7pPr>
            <a:lvl8pPr marL="2845796" indent="0">
              <a:buNone/>
              <a:defRPr sz="1800"/>
            </a:lvl8pPr>
            <a:lvl9pPr marL="3252338" indent="0">
              <a:buNone/>
              <a:defRPr sz="1800"/>
            </a:lvl9pPr>
          </a:lstStyle>
          <a:p>
            <a:pPr lvl="0"/>
            <a:endParaRPr lang="es-CO" noProof="0" dirty="0"/>
          </a:p>
        </p:txBody>
      </p:sp>
      <p:sp>
        <p:nvSpPr>
          <p:cNvPr id="4" name="3 Marcador de texto"/>
          <p:cNvSpPr>
            <a:spLocks noGrp="1"/>
          </p:cNvSpPr>
          <p:nvPr>
            <p:ph type="body" sz="half" idx="2"/>
          </p:nvPr>
        </p:nvSpPr>
        <p:spPr>
          <a:xfrm>
            <a:off x="2777194" y="4711783"/>
            <a:ext cx="6637611" cy="697074"/>
          </a:xfrm>
          <a:prstGeom prst="rect">
            <a:avLst/>
          </a:prstGeom>
        </p:spPr>
        <p:txBody>
          <a:bodyPr/>
          <a:lstStyle>
            <a:lvl1pPr marL="0" indent="0" algn="ctr">
              <a:buNone/>
              <a:defRPr sz="1200">
                <a:latin typeface="Arial" panose="020B0604020202020204" pitchFamily="34" charset="0"/>
                <a:cs typeface="Arial" panose="020B0604020202020204" pitchFamily="34" charset="0"/>
              </a:defRPr>
            </a:lvl1pPr>
            <a:lvl2pPr marL="406542" indent="0">
              <a:buNone/>
              <a:defRPr sz="1100"/>
            </a:lvl2pPr>
            <a:lvl3pPr marL="813084" indent="0">
              <a:buNone/>
              <a:defRPr sz="900"/>
            </a:lvl3pPr>
            <a:lvl4pPr marL="1219627" indent="0">
              <a:buNone/>
              <a:defRPr sz="800"/>
            </a:lvl4pPr>
            <a:lvl5pPr marL="1626169" indent="0">
              <a:buNone/>
              <a:defRPr sz="800"/>
            </a:lvl5pPr>
            <a:lvl6pPr marL="2032711" indent="0">
              <a:buNone/>
              <a:defRPr sz="800"/>
            </a:lvl6pPr>
            <a:lvl7pPr marL="2439253" indent="0">
              <a:buNone/>
              <a:defRPr sz="800"/>
            </a:lvl7pPr>
            <a:lvl8pPr marL="2845796" indent="0">
              <a:buNone/>
              <a:defRPr sz="800"/>
            </a:lvl8pPr>
            <a:lvl9pPr marL="3252338" indent="0">
              <a:buNone/>
              <a:defRPr sz="800"/>
            </a:lvl9pPr>
          </a:lstStyle>
          <a:p>
            <a:pPr lvl="0"/>
            <a:r>
              <a:rPr lang="es-ES" dirty="0"/>
              <a:t>Haga clic para modificar el estilo de texto del patrón</a:t>
            </a:r>
          </a:p>
        </p:txBody>
      </p:sp>
    </p:spTree>
    <p:extLst>
      <p:ext uri="{BB962C8B-B14F-4D97-AF65-F5344CB8AC3E}">
        <p14:creationId xmlns:p14="http://schemas.microsoft.com/office/powerpoint/2010/main" val="2262200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a:xfrm>
            <a:off x="609600" y="274638"/>
            <a:ext cx="10972800" cy="1143000"/>
          </a:xfrm>
          <a:prstGeom prst="rect">
            <a:avLst/>
          </a:prstGeom>
        </p:spPr>
        <p:txBody>
          <a:bodyPr/>
          <a:lstStyle/>
          <a:p>
            <a:r>
              <a:rPr lang="es-ES" dirty="0"/>
              <a:t>Haga clic para modificar el estilo de título del patrón</a:t>
            </a:r>
            <a:endParaRPr lang="es-CO" dirty="0"/>
          </a:p>
        </p:txBody>
      </p:sp>
      <p:sp>
        <p:nvSpPr>
          <p:cNvPr id="3" name="2 Marcador de texto vertical"/>
          <p:cNvSpPr>
            <a:spLocks noGrp="1"/>
          </p:cNvSpPr>
          <p:nvPr>
            <p:ph type="body" orient="vert" idx="1"/>
          </p:nvPr>
        </p:nvSpPr>
        <p:spPr>
          <a:xfrm>
            <a:off x="609600" y="1600201"/>
            <a:ext cx="10972800" cy="4525963"/>
          </a:xfrm>
          <a:prstGeom prst="rect">
            <a:avLst/>
          </a:prstGeom>
        </p:spPr>
        <p:txBody>
          <a:bodyPr vert="eaVert"/>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Tree>
    <p:extLst>
      <p:ext uri="{BB962C8B-B14F-4D97-AF65-F5344CB8AC3E}">
        <p14:creationId xmlns:p14="http://schemas.microsoft.com/office/powerpoint/2010/main" val="23905431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782447" y="662402"/>
            <a:ext cx="2489104" cy="5067881"/>
          </a:xfrm>
          <a:prstGeom prst="rect">
            <a:avLst/>
          </a:prstGeom>
        </p:spPr>
        <p:txBody>
          <a:bodyPr vert="eaVert"/>
          <a:lstStyle/>
          <a:p>
            <a:r>
              <a:rPr lang="es-ES" dirty="0"/>
              <a:t>Haga clic para modificar el estilo de título del patrón</a:t>
            </a:r>
            <a:endParaRPr lang="es-CO" dirty="0"/>
          </a:p>
        </p:txBody>
      </p:sp>
      <p:sp>
        <p:nvSpPr>
          <p:cNvPr id="3" name="2 Marcador de texto vertical"/>
          <p:cNvSpPr>
            <a:spLocks noGrp="1"/>
          </p:cNvSpPr>
          <p:nvPr>
            <p:ph type="body" orient="vert" idx="1"/>
          </p:nvPr>
        </p:nvSpPr>
        <p:spPr>
          <a:xfrm>
            <a:off x="1042993" y="760373"/>
            <a:ext cx="7282933" cy="5067881"/>
          </a:xfrm>
          <a:prstGeom prst="rect">
            <a:avLst/>
          </a:prstGeom>
        </p:spPr>
        <p:txBody>
          <a:bodyPr vert="eaVert"/>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CO" dirty="0"/>
          </a:p>
        </p:txBody>
      </p:sp>
    </p:spTree>
    <p:extLst>
      <p:ext uri="{BB962C8B-B14F-4D97-AF65-F5344CB8AC3E}">
        <p14:creationId xmlns:p14="http://schemas.microsoft.com/office/powerpoint/2010/main" val="1762910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jpe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9"/>
          <a:srcRect/>
          <a:stretch>
            <a:fillRect/>
          </a:stretch>
        </a:blip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84C0A12-E5F6-234F-AEE8-8DBA5CEB67D7}"/>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0598226" y="295389"/>
            <a:ext cx="1358899" cy="873577"/>
          </a:xfrm>
          <a:prstGeom prst="rect">
            <a:avLst/>
          </a:prstGeom>
        </p:spPr>
      </p:pic>
      <p:pic>
        <p:nvPicPr>
          <p:cNvPr id="3" name="Imagen 2">
            <a:extLst>
              <a:ext uri="{FF2B5EF4-FFF2-40B4-BE49-F238E27FC236}">
                <a16:creationId xmlns:a16="http://schemas.microsoft.com/office/drawing/2014/main" id="{10A7839D-00C6-994F-804F-E5788D9EE47D}"/>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3465418" y="5914068"/>
            <a:ext cx="2324100" cy="863600"/>
          </a:xfrm>
          <a:prstGeom prst="rect">
            <a:avLst/>
          </a:prstGeom>
        </p:spPr>
      </p:pic>
      <p:pic>
        <p:nvPicPr>
          <p:cNvPr id="6" name="Imagen 5">
            <a:extLst>
              <a:ext uri="{FF2B5EF4-FFF2-40B4-BE49-F238E27FC236}">
                <a16:creationId xmlns:a16="http://schemas.microsoft.com/office/drawing/2014/main" id="{CBB87399-4F82-6845-A811-51A0603E295A}"/>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6402483" y="5787068"/>
            <a:ext cx="1193800" cy="990600"/>
          </a:xfrm>
          <a:prstGeom prst="rect">
            <a:avLst/>
          </a:prstGeom>
        </p:spPr>
      </p:pic>
    </p:spTree>
    <p:extLst>
      <p:ext uri="{BB962C8B-B14F-4D97-AF65-F5344CB8AC3E}">
        <p14:creationId xmlns:p14="http://schemas.microsoft.com/office/powerpoint/2010/main" val="3967330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8" r:id="rId4"/>
    <p:sldLayoutId id="2147483669" r:id="rId5"/>
    <p:sldLayoutId id="2147483670" r:id="rId6"/>
    <p:sldLayoutId id="2147483671" r:id="rId7"/>
  </p:sldLayoutIdLst>
  <p:hf hdr="0"/>
  <p:txStyles>
    <p:titleStyle>
      <a:lvl1pPr algn="ctr" rtl="0" eaLnBrk="0" fontAlgn="base" hangingPunct="0">
        <a:spcBef>
          <a:spcPct val="0"/>
        </a:spcBef>
        <a:spcAft>
          <a:spcPct val="0"/>
        </a:spcAft>
        <a:defRPr sz="4400" kern="1200">
          <a:solidFill>
            <a:schemeClr val="tx1"/>
          </a:solidFill>
          <a:latin typeface="Arial" panose="020B0604020202020204" pitchFamily="34" charset="0"/>
          <a:ea typeface="MS PGothic" panose="020B0600070205080204" pitchFamily="34" charset="-128"/>
          <a:cs typeface="Arial" panose="020B0604020202020204" pitchFamily="34" charset="0"/>
        </a:defRPr>
      </a:lvl1pPr>
      <a:lvl2pPr algn="ctr" rtl="0" eaLnBrk="0" fontAlgn="base" hangingPunct="0">
        <a:spcBef>
          <a:spcPct val="0"/>
        </a:spcBef>
        <a:spcAft>
          <a:spcPct val="0"/>
        </a:spcAft>
        <a:defRPr sz="4400">
          <a:solidFill>
            <a:schemeClr val="tx1"/>
          </a:solidFill>
          <a:latin typeface="Calibri" pitchFamily="34" charset="0"/>
          <a:ea typeface="MS PGothic" panose="020B0600070205080204" pitchFamily="34" charset="-128"/>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MS PGothic" panose="020B0600070205080204" pitchFamily="34" charset="-128"/>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MS PGothic" panose="020B0600070205080204" pitchFamily="34" charset="-128"/>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MS PGothic" panose="020B0600070205080204" pitchFamily="34" charset="-128"/>
          <a:cs typeface="ＭＳ Ｐゴシック" charset="0"/>
        </a:defRPr>
      </a:lvl5pPr>
      <a:lvl6pPr marL="406542" algn="ctr" rtl="0" fontAlgn="base">
        <a:spcBef>
          <a:spcPct val="0"/>
        </a:spcBef>
        <a:spcAft>
          <a:spcPct val="0"/>
        </a:spcAft>
        <a:defRPr sz="3900">
          <a:solidFill>
            <a:schemeClr val="tx1"/>
          </a:solidFill>
          <a:latin typeface="Calibri" pitchFamily="34" charset="0"/>
        </a:defRPr>
      </a:lvl6pPr>
      <a:lvl7pPr marL="813084" algn="ctr" rtl="0" fontAlgn="base">
        <a:spcBef>
          <a:spcPct val="0"/>
        </a:spcBef>
        <a:spcAft>
          <a:spcPct val="0"/>
        </a:spcAft>
        <a:defRPr sz="3900">
          <a:solidFill>
            <a:schemeClr val="tx1"/>
          </a:solidFill>
          <a:latin typeface="Calibri" pitchFamily="34" charset="0"/>
        </a:defRPr>
      </a:lvl7pPr>
      <a:lvl8pPr marL="1219627" algn="ctr" rtl="0" fontAlgn="base">
        <a:spcBef>
          <a:spcPct val="0"/>
        </a:spcBef>
        <a:spcAft>
          <a:spcPct val="0"/>
        </a:spcAft>
        <a:defRPr sz="3900">
          <a:solidFill>
            <a:schemeClr val="tx1"/>
          </a:solidFill>
          <a:latin typeface="Calibri" pitchFamily="34" charset="0"/>
        </a:defRPr>
      </a:lvl8pPr>
      <a:lvl9pPr marL="1626169" algn="ctr" rtl="0" fontAlgn="base">
        <a:spcBef>
          <a:spcPct val="0"/>
        </a:spcBef>
        <a:spcAft>
          <a:spcPct val="0"/>
        </a:spcAft>
        <a:defRPr sz="39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charset="0"/>
        </a:defRPr>
      </a:lvl1pPr>
      <a:lvl2pPr marL="741363" indent="-284163"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5813" indent="-227013"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235982" indent="-203271" algn="l" defTabSz="813084"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42525" indent="-203271" algn="l" defTabSz="813084"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49067" indent="-203271" algn="l" defTabSz="813084"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55609" indent="-203271" algn="l" defTabSz="813084"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s-CO"/>
      </a:defPPr>
      <a:lvl1pPr marL="0" algn="l" defTabSz="813084" rtl="0" eaLnBrk="1" latinLnBrk="0" hangingPunct="1">
        <a:defRPr sz="1600" kern="1200">
          <a:solidFill>
            <a:schemeClr val="tx1"/>
          </a:solidFill>
          <a:latin typeface="+mn-lt"/>
          <a:ea typeface="+mn-ea"/>
          <a:cs typeface="+mn-cs"/>
        </a:defRPr>
      </a:lvl1pPr>
      <a:lvl2pPr marL="406542" algn="l" defTabSz="813084" rtl="0" eaLnBrk="1" latinLnBrk="0" hangingPunct="1">
        <a:defRPr sz="1600" kern="1200">
          <a:solidFill>
            <a:schemeClr val="tx1"/>
          </a:solidFill>
          <a:latin typeface="+mn-lt"/>
          <a:ea typeface="+mn-ea"/>
          <a:cs typeface="+mn-cs"/>
        </a:defRPr>
      </a:lvl2pPr>
      <a:lvl3pPr marL="813084" algn="l" defTabSz="813084" rtl="0" eaLnBrk="1" latinLnBrk="0" hangingPunct="1">
        <a:defRPr sz="1600" kern="1200">
          <a:solidFill>
            <a:schemeClr val="tx1"/>
          </a:solidFill>
          <a:latin typeface="+mn-lt"/>
          <a:ea typeface="+mn-ea"/>
          <a:cs typeface="+mn-cs"/>
        </a:defRPr>
      </a:lvl3pPr>
      <a:lvl4pPr marL="1219627" algn="l" defTabSz="813084" rtl="0" eaLnBrk="1" latinLnBrk="0" hangingPunct="1">
        <a:defRPr sz="1600" kern="1200">
          <a:solidFill>
            <a:schemeClr val="tx1"/>
          </a:solidFill>
          <a:latin typeface="+mn-lt"/>
          <a:ea typeface="+mn-ea"/>
          <a:cs typeface="+mn-cs"/>
        </a:defRPr>
      </a:lvl4pPr>
      <a:lvl5pPr marL="1626169" algn="l" defTabSz="813084" rtl="0" eaLnBrk="1" latinLnBrk="0" hangingPunct="1">
        <a:defRPr sz="1600" kern="1200">
          <a:solidFill>
            <a:schemeClr val="tx1"/>
          </a:solidFill>
          <a:latin typeface="+mn-lt"/>
          <a:ea typeface="+mn-ea"/>
          <a:cs typeface="+mn-cs"/>
        </a:defRPr>
      </a:lvl5pPr>
      <a:lvl6pPr marL="2032711" algn="l" defTabSz="813084" rtl="0" eaLnBrk="1" latinLnBrk="0" hangingPunct="1">
        <a:defRPr sz="1600" kern="1200">
          <a:solidFill>
            <a:schemeClr val="tx1"/>
          </a:solidFill>
          <a:latin typeface="+mn-lt"/>
          <a:ea typeface="+mn-ea"/>
          <a:cs typeface="+mn-cs"/>
        </a:defRPr>
      </a:lvl6pPr>
      <a:lvl7pPr marL="2439253" algn="l" defTabSz="813084" rtl="0" eaLnBrk="1" latinLnBrk="0" hangingPunct="1">
        <a:defRPr sz="1600" kern="1200">
          <a:solidFill>
            <a:schemeClr val="tx1"/>
          </a:solidFill>
          <a:latin typeface="+mn-lt"/>
          <a:ea typeface="+mn-ea"/>
          <a:cs typeface="+mn-cs"/>
        </a:defRPr>
      </a:lvl7pPr>
      <a:lvl8pPr marL="2845796" algn="l" defTabSz="813084" rtl="0" eaLnBrk="1" latinLnBrk="0" hangingPunct="1">
        <a:defRPr sz="1600" kern="1200">
          <a:solidFill>
            <a:schemeClr val="tx1"/>
          </a:solidFill>
          <a:latin typeface="+mn-lt"/>
          <a:ea typeface="+mn-ea"/>
          <a:cs typeface="+mn-cs"/>
        </a:defRPr>
      </a:lvl8pPr>
      <a:lvl9pPr marL="3252338" algn="l" defTabSz="813084"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mailto:d.alvarezm@uniandes.edu.co"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hyperlink" Target="../Downloads/libro-completo-1.pdf"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Programa%20Ciclo%202%20-%20Programacion%20Basica.pdf" TargetMode="External"/><Relationship Id="rId2" Type="http://schemas.openxmlformats.org/officeDocument/2006/relationships/hyperlink" Target="Programa%20Ciclo%201%20-%20Fundamentos%20de%20programaci&#243;n.pdf"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2E10C5-C472-4BAE-96CF-AE5185FE537B}"/>
              </a:ext>
            </a:extLst>
          </p:cNvPr>
          <p:cNvSpPr>
            <a:spLocks noGrp="1"/>
          </p:cNvSpPr>
          <p:nvPr>
            <p:ph type="ctrTitle"/>
          </p:nvPr>
        </p:nvSpPr>
        <p:spPr>
          <a:xfrm>
            <a:off x="0" y="2051823"/>
            <a:ext cx="12192000" cy="2543328"/>
          </a:xfrm>
        </p:spPr>
        <p:txBody>
          <a:bodyPr>
            <a:normAutofit/>
          </a:bodyPr>
          <a:lstStyle/>
          <a:p>
            <a:r>
              <a:rPr lang="es-CO" dirty="0">
                <a:latin typeface="Arial Rounded MT Bold" panose="020F0704030504030204" pitchFamily="34" charset="0"/>
              </a:rPr>
              <a:t>Clase 1 </a:t>
            </a:r>
            <a:br>
              <a:rPr lang="es-CO" dirty="0">
                <a:latin typeface="Arial Rounded MT Bold" panose="020F0704030504030204" pitchFamily="34" charset="0"/>
              </a:rPr>
            </a:br>
            <a:r>
              <a:rPr lang="es-CO" dirty="0">
                <a:latin typeface="Arial Rounded MT Bold" panose="020F0704030504030204" pitchFamily="34" charset="0"/>
              </a:rPr>
              <a:t>Programa </a:t>
            </a:r>
            <a:br>
              <a:rPr lang="es-CO" dirty="0">
                <a:latin typeface="Arial Rounded MT Bold" panose="020F0704030504030204" pitchFamily="34" charset="0"/>
              </a:rPr>
            </a:br>
            <a:r>
              <a:rPr lang="es-ES" b="1" dirty="0"/>
              <a:t>"Desarrollo de Talento Digital”</a:t>
            </a:r>
            <a:endParaRPr lang="es-CO" b="1" dirty="0">
              <a:latin typeface="Arial Rounded MT Bold" panose="020F0704030504030204" pitchFamily="34" charset="0"/>
            </a:endParaRPr>
          </a:p>
        </p:txBody>
      </p:sp>
    </p:spTree>
    <p:extLst>
      <p:ext uri="{BB962C8B-B14F-4D97-AF65-F5344CB8AC3E}">
        <p14:creationId xmlns:p14="http://schemas.microsoft.com/office/powerpoint/2010/main" val="3275511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B07C54B-63EC-D545-97FE-11FF390EF7ED}"/>
              </a:ext>
            </a:extLst>
          </p:cNvPr>
          <p:cNvSpPr>
            <a:spLocks noGrp="1"/>
          </p:cNvSpPr>
          <p:nvPr>
            <p:ph type="title"/>
          </p:nvPr>
        </p:nvSpPr>
        <p:spPr>
          <a:xfrm>
            <a:off x="609600" y="511240"/>
            <a:ext cx="10972800" cy="709304"/>
          </a:xfrm>
        </p:spPr>
        <p:txBody>
          <a:bodyPr/>
          <a:lstStyle/>
          <a:p>
            <a:r>
              <a:rPr lang="es-ES" b="1" dirty="0"/>
              <a:t>Semana 3</a:t>
            </a:r>
            <a:br>
              <a:rPr lang="es-CO" b="1" dirty="0"/>
            </a:br>
            <a:br>
              <a:rPr lang="es-CO" b="1" dirty="0"/>
            </a:br>
            <a:br>
              <a:rPr lang="es-CO" b="1" dirty="0"/>
            </a:br>
            <a:endParaRPr lang="es-CO" b="1" dirty="0"/>
          </a:p>
        </p:txBody>
      </p:sp>
      <p:graphicFrame>
        <p:nvGraphicFramePr>
          <p:cNvPr id="3" name="Tabla 2">
            <a:extLst>
              <a:ext uri="{FF2B5EF4-FFF2-40B4-BE49-F238E27FC236}">
                <a16:creationId xmlns:a16="http://schemas.microsoft.com/office/drawing/2014/main" id="{7D87C471-2C2D-114A-9F2C-2C954A8A037F}"/>
              </a:ext>
            </a:extLst>
          </p:cNvPr>
          <p:cNvGraphicFramePr>
            <a:graphicFrameLocks noGrp="1"/>
          </p:cNvGraphicFramePr>
          <p:nvPr>
            <p:extLst>
              <p:ext uri="{D42A27DB-BD31-4B8C-83A1-F6EECF244321}">
                <p14:modId xmlns:p14="http://schemas.microsoft.com/office/powerpoint/2010/main" val="4125983404"/>
              </p:ext>
            </p:extLst>
          </p:nvPr>
        </p:nvGraphicFramePr>
        <p:xfrm>
          <a:off x="1058008" y="1239710"/>
          <a:ext cx="10075984" cy="3880341"/>
        </p:xfrm>
        <a:graphic>
          <a:graphicData uri="http://schemas.openxmlformats.org/drawingml/2006/table">
            <a:tbl>
              <a:tblPr firstRow="1" firstCol="1" bandRow="1">
                <a:tableStyleId>{5C22544A-7EE6-4342-B048-85BDC9FD1C3A}</a:tableStyleId>
              </a:tblPr>
              <a:tblGrid>
                <a:gridCol w="1778345">
                  <a:extLst>
                    <a:ext uri="{9D8B030D-6E8A-4147-A177-3AD203B41FA5}">
                      <a16:colId xmlns:a16="http://schemas.microsoft.com/office/drawing/2014/main" val="3554271310"/>
                    </a:ext>
                  </a:extLst>
                </a:gridCol>
                <a:gridCol w="1628778">
                  <a:extLst>
                    <a:ext uri="{9D8B030D-6E8A-4147-A177-3AD203B41FA5}">
                      <a16:colId xmlns:a16="http://schemas.microsoft.com/office/drawing/2014/main" val="216797368"/>
                    </a:ext>
                  </a:extLst>
                </a:gridCol>
                <a:gridCol w="1770996">
                  <a:extLst>
                    <a:ext uri="{9D8B030D-6E8A-4147-A177-3AD203B41FA5}">
                      <a16:colId xmlns:a16="http://schemas.microsoft.com/office/drawing/2014/main" val="4278752867"/>
                    </a:ext>
                  </a:extLst>
                </a:gridCol>
                <a:gridCol w="1498091">
                  <a:extLst>
                    <a:ext uri="{9D8B030D-6E8A-4147-A177-3AD203B41FA5}">
                      <a16:colId xmlns:a16="http://schemas.microsoft.com/office/drawing/2014/main" val="2680309529"/>
                    </a:ext>
                  </a:extLst>
                </a:gridCol>
                <a:gridCol w="1770996">
                  <a:extLst>
                    <a:ext uri="{9D8B030D-6E8A-4147-A177-3AD203B41FA5}">
                      <a16:colId xmlns:a16="http://schemas.microsoft.com/office/drawing/2014/main" val="1605343269"/>
                    </a:ext>
                  </a:extLst>
                </a:gridCol>
                <a:gridCol w="1628778">
                  <a:extLst>
                    <a:ext uri="{9D8B030D-6E8A-4147-A177-3AD203B41FA5}">
                      <a16:colId xmlns:a16="http://schemas.microsoft.com/office/drawing/2014/main" val="1959470361"/>
                    </a:ext>
                  </a:extLst>
                </a:gridCol>
              </a:tblGrid>
              <a:tr h="468923">
                <a:tc gridSpan="6">
                  <a:txBody>
                    <a:bodyPr/>
                    <a:lstStyle/>
                    <a:p>
                      <a:pPr algn="ctr"/>
                      <a:r>
                        <a:rPr lang="es-CO" sz="1400" dirty="0">
                          <a:effectLst/>
                        </a:rPr>
                        <a:t>Cronograma Ciclo 1 Semana 3 </a:t>
                      </a:r>
                    </a:p>
                    <a:p>
                      <a:pPr algn="ctr"/>
                      <a:r>
                        <a:rPr lang="es-CO" sz="1400" dirty="0">
                          <a:effectLst/>
                        </a:rPr>
                        <a:t>“Estructuras de datos y ciclos”</a:t>
                      </a:r>
                      <a:endParaRPr lang="es-CO"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3144565609"/>
                  </a:ext>
                </a:extLst>
              </a:tr>
              <a:tr h="234462">
                <a:tc>
                  <a:txBody>
                    <a:bodyPr/>
                    <a:lstStyle/>
                    <a:p>
                      <a:pPr algn="ctr"/>
                      <a:r>
                        <a:rPr lang="es-CO" sz="1400">
                          <a:effectLst/>
                        </a:rPr>
                        <a:t> </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Lunes</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Martes</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Miércoles</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Jueves</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Viernes</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718611775"/>
                  </a:ext>
                </a:extLst>
              </a:tr>
              <a:tr h="703385">
                <a:tc>
                  <a:txBody>
                    <a:bodyPr/>
                    <a:lstStyle/>
                    <a:p>
                      <a:pPr algn="ctr"/>
                      <a:r>
                        <a:rPr lang="es-CO" sz="1400">
                          <a:effectLst/>
                        </a:rPr>
                        <a:t>7:00 a 9:00 am</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gridSpan="2">
                  <a:txBody>
                    <a:bodyPr/>
                    <a:lstStyle/>
                    <a:p>
                      <a:pPr algn="ctr"/>
                      <a:r>
                        <a:rPr lang="es-MX" sz="1400" dirty="0">
                          <a:effectLst/>
                        </a:rPr>
                        <a:t>Estructuras iterativas (</a:t>
                      </a:r>
                      <a:r>
                        <a:rPr lang="es-MX" sz="1400" i="1" dirty="0" err="1">
                          <a:effectLst/>
                        </a:rPr>
                        <a:t>while</a:t>
                      </a:r>
                      <a:r>
                        <a:rPr lang="es-MX" sz="1400" dirty="0">
                          <a:effectLst/>
                        </a:rPr>
                        <a:t>, </a:t>
                      </a:r>
                      <a:r>
                        <a:rPr lang="es-MX" sz="1400" i="1" dirty="0" err="1">
                          <a:effectLst/>
                        </a:rPr>
                        <a:t>for</a:t>
                      </a:r>
                      <a:r>
                        <a:rPr lang="es-MX" sz="1400" dirty="0">
                          <a:effectLst/>
                        </a:rPr>
                        <a:t>, y </a:t>
                      </a:r>
                      <a:r>
                        <a:rPr lang="es-MX" sz="1400" i="1" dirty="0">
                          <a:effectLst/>
                        </a:rPr>
                        <a:t>do </a:t>
                      </a:r>
                      <a:r>
                        <a:rPr lang="es-MX" sz="1400" i="1" dirty="0" err="1">
                          <a:effectLst/>
                        </a:rPr>
                        <a:t>while</a:t>
                      </a:r>
                      <a:r>
                        <a:rPr lang="es-MX" sz="1400" dirty="0">
                          <a:effectLst/>
                        </a:rPr>
                        <a:t>)</a:t>
                      </a:r>
                      <a:endParaRPr lang="es-CO"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hMerge="1">
                  <a:txBody>
                    <a:bodyPr/>
                    <a:lstStyle/>
                    <a:p>
                      <a:pPr algn="ctr"/>
                      <a:endParaRPr lang="es-CO" sz="1400" i="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lvl="0" indent="0" algn="ctr" defTabSz="813084" rtl="0" eaLnBrk="1" fontAlgn="auto" latinLnBrk="0" hangingPunct="1">
                        <a:lnSpc>
                          <a:spcPct val="100000"/>
                        </a:lnSpc>
                        <a:spcBef>
                          <a:spcPts val="0"/>
                        </a:spcBef>
                        <a:spcAft>
                          <a:spcPts val="0"/>
                        </a:spcAft>
                        <a:buClrTx/>
                        <a:buSzTx/>
                        <a:buFontTx/>
                        <a:buNone/>
                        <a:tabLst/>
                        <a:defRPr/>
                      </a:pPr>
                      <a:r>
                        <a:rPr lang="es-MX" sz="1400" dirty="0">
                          <a:effectLst/>
                        </a:rPr>
                        <a:t>Entender el concepto de indexación en </a:t>
                      </a:r>
                      <a:r>
                        <a:rPr lang="es-MX" sz="1400" i="1" dirty="0" err="1">
                          <a:effectLst/>
                        </a:rPr>
                        <a:t>strings</a:t>
                      </a:r>
                      <a:endParaRPr lang="es-CO" sz="1400" i="1"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endParaRPr lang="es-CO"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MX" sz="1400" dirty="0">
                          <a:effectLst/>
                        </a:rPr>
                        <a:t>Crear, manipular y utilizar listas en Python como una nueva estructura de datos </a:t>
                      </a:r>
                      <a:endParaRPr lang="es-CO"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MX" sz="1400" dirty="0">
                          <a:effectLst/>
                        </a:rPr>
                        <a:t>Patrones de recorrido sobre estructuras como diccionarios y listas</a:t>
                      </a:r>
                      <a:endParaRPr lang="es-CO"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185636520"/>
                  </a:ext>
                </a:extLst>
              </a:tr>
              <a:tr h="234462">
                <a:tc>
                  <a:txBody>
                    <a:bodyPr/>
                    <a:lstStyle/>
                    <a:p>
                      <a:pPr algn="ctr"/>
                      <a:r>
                        <a:rPr lang="es-CO" sz="1400">
                          <a:effectLst/>
                        </a:rPr>
                        <a:t>9:30 a 10:30 am</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gridSpan="5">
                  <a:txBody>
                    <a:bodyPr/>
                    <a:lstStyle/>
                    <a:p>
                      <a:pPr algn="ctr"/>
                      <a:r>
                        <a:rPr lang="es-CO" sz="1400">
                          <a:effectLst/>
                        </a:rPr>
                        <a:t>Trabajo individual de programación, con apoyo opcional de tutores y herramientas virtuales</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3409209679"/>
                  </a:ext>
                </a:extLst>
              </a:tr>
              <a:tr h="703385">
                <a:tc>
                  <a:txBody>
                    <a:bodyPr/>
                    <a:lstStyle/>
                    <a:p>
                      <a:pPr algn="ctr"/>
                      <a:r>
                        <a:rPr lang="es-CO" sz="1400">
                          <a:effectLst/>
                        </a:rPr>
                        <a:t>11:00 a 12:00m</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gridSpan="2">
                  <a:txBody>
                    <a:bodyPr/>
                    <a:lstStyle/>
                    <a:p>
                      <a:pPr algn="ctr"/>
                      <a:r>
                        <a:rPr lang="es-CO" sz="1400">
                          <a:effectLst/>
                        </a:rPr>
                        <a:t>Trabajo individual de programación, con apoyo opcional de tutores y herramientas virtuales</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hMerge="1">
                  <a:txBody>
                    <a:bodyPr/>
                    <a:lstStyle/>
                    <a:p>
                      <a:endParaRPr lang="es-CO"/>
                    </a:p>
                  </a:txBody>
                  <a:tcPr/>
                </a:tc>
                <a:tc>
                  <a:txBody>
                    <a:bodyPr/>
                    <a:lstStyle/>
                    <a:p>
                      <a:pPr algn="ctr"/>
                      <a:r>
                        <a:rPr lang="es-CO" sz="1400">
                          <a:effectLst/>
                        </a:rPr>
                        <a:t>Hábilidades Personales (coaching)</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gridSpan="2">
                  <a:txBody>
                    <a:bodyPr/>
                    <a:lstStyle/>
                    <a:p>
                      <a:pPr algn="ctr"/>
                      <a:r>
                        <a:rPr lang="es-CO" sz="1400">
                          <a:effectLst/>
                        </a:rPr>
                        <a:t>Trabajo individual de programación, con apoyo opcional de tutores y herramientas virtuales</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hMerge="1">
                  <a:txBody>
                    <a:bodyPr/>
                    <a:lstStyle/>
                    <a:p>
                      <a:endParaRPr lang="es-CO"/>
                    </a:p>
                  </a:txBody>
                  <a:tcPr/>
                </a:tc>
                <a:extLst>
                  <a:ext uri="{0D108BD9-81ED-4DB2-BD59-A6C34878D82A}">
                    <a16:rowId xmlns:a16="http://schemas.microsoft.com/office/drawing/2014/main" val="3888653788"/>
                  </a:ext>
                </a:extLst>
              </a:tr>
              <a:tr h="234462">
                <a:tc>
                  <a:txBody>
                    <a:bodyPr/>
                    <a:lstStyle/>
                    <a:p>
                      <a:pPr algn="ctr"/>
                      <a:r>
                        <a:rPr lang="es-CO" sz="1400">
                          <a:effectLst/>
                        </a:rPr>
                        <a:t>12:00 a 2:00pm</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Descanso</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Descanso</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Descanso</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Descanso</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Descanso</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524777107"/>
                  </a:ext>
                </a:extLst>
              </a:tr>
              <a:tr h="234462">
                <a:tc>
                  <a:txBody>
                    <a:bodyPr/>
                    <a:lstStyle/>
                    <a:p>
                      <a:pPr algn="ctr"/>
                      <a:r>
                        <a:rPr lang="es-CO" sz="1400">
                          <a:effectLst/>
                        </a:rPr>
                        <a:t>2:00 a 4:00 pm</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gridSpan="5">
                  <a:txBody>
                    <a:bodyPr/>
                    <a:lstStyle/>
                    <a:p>
                      <a:pPr algn="ctr"/>
                      <a:r>
                        <a:rPr lang="es-CO" sz="1400">
                          <a:effectLst/>
                        </a:rPr>
                        <a:t>Trabajo individual de programación, con apoyo opcional de tutores y herramientas virtuales</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824967988"/>
                  </a:ext>
                </a:extLst>
              </a:tr>
              <a:tr h="468923">
                <a:tc>
                  <a:txBody>
                    <a:bodyPr/>
                    <a:lstStyle/>
                    <a:p>
                      <a:pPr algn="ctr"/>
                      <a:r>
                        <a:rPr lang="es-CO" sz="1400">
                          <a:effectLst/>
                        </a:rPr>
                        <a:t>4:00 a 5:00 pm</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Formación de lectura en inglés</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Formación de lectura en inglés</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Formación de lectura en inglés</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Formación de lectura en inglés</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Formación de lectura en inglés</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177428422"/>
                  </a:ext>
                </a:extLst>
              </a:tr>
              <a:tr h="234462">
                <a:tc>
                  <a:txBody>
                    <a:bodyPr/>
                    <a:lstStyle/>
                    <a:p>
                      <a:pPr algn="ctr"/>
                      <a:r>
                        <a:rPr lang="es-CO" sz="1400">
                          <a:effectLst/>
                        </a:rPr>
                        <a:t>5:00 a 6:00 pm</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gridSpan="5">
                  <a:txBody>
                    <a:bodyPr/>
                    <a:lstStyle/>
                    <a:p>
                      <a:pPr algn="ctr"/>
                      <a:r>
                        <a:rPr lang="es-CO" sz="1400" dirty="0">
                          <a:effectLst/>
                        </a:rPr>
                        <a:t>Trabajo individual de programación, con apoyo opcional de tutores y herramientas virtuales</a:t>
                      </a:r>
                      <a:endParaRPr lang="es-CO"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493469289"/>
                  </a:ext>
                </a:extLst>
              </a:tr>
            </a:tbl>
          </a:graphicData>
        </a:graphic>
      </p:graphicFrame>
    </p:spTree>
    <p:extLst>
      <p:ext uri="{BB962C8B-B14F-4D97-AF65-F5344CB8AC3E}">
        <p14:creationId xmlns:p14="http://schemas.microsoft.com/office/powerpoint/2010/main" val="1215899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B07C54B-63EC-D545-97FE-11FF390EF7ED}"/>
              </a:ext>
            </a:extLst>
          </p:cNvPr>
          <p:cNvSpPr>
            <a:spLocks noGrp="1"/>
          </p:cNvSpPr>
          <p:nvPr>
            <p:ph type="title"/>
          </p:nvPr>
        </p:nvSpPr>
        <p:spPr>
          <a:xfrm>
            <a:off x="609600" y="511240"/>
            <a:ext cx="10972800" cy="709304"/>
          </a:xfrm>
        </p:spPr>
        <p:txBody>
          <a:bodyPr/>
          <a:lstStyle/>
          <a:p>
            <a:r>
              <a:rPr lang="es-ES" b="1" dirty="0"/>
              <a:t>Semana 4</a:t>
            </a:r>
            <a:br>
              <a:rPr lang="es-CO" b="1" dirty="0"/>
            </a:br>
            <a:br>
              <a:rPr lang="es-CO" b="1" dirty="0"/>
            </a:br>
            <a:br>
              <a:rPr lang="es-CO" b="1" dirty="0"/>
            </a:br>
            <a:endParaRPr lang="es-CO" b="1" dirty="0"/>
          </a:p>
        </p:txBody>
      </p:sp>
      <p:graphicFrame>
        <p:nvGraphicFramePr>
          <p:cNvPr id="2" name="Tabla 1">
            <a:extLst>
              <a:ext uri="{FF2B5EF4-FFF2-40B4-BE49-F238E27FC236}">
                <a16:creationId xmlns:a16="http://schemas.microsoft.com/office/drawing/2014/main" id="{ECE0019A-BD37-464E-ACBA-7CEDD2EA6B60}"/>
              </a:ext>
            </a:extLst>
          </p:cNvPr>
          <p:cNvGraphicFramePr>
            <a:graphicFrameLocks noGrp="1"/>
          </p:cNvGraphicFramePr>
          <p:nvPr>
            <p:extLst>
              <p:ext uri="{D42A27DB-BD31-4B8C-83A1-F6EECF244321}">
                <p14:modId xmlns:p14="http://schemas.microsoft.com/office/powerpoint/2010/main" val="2193025336"/>
              </p:ext>
            </p:extLst>
          </p:nvPr>
        </p:nvGraphicFramePr>
        <p:xfrm>
          <a:off x="961659" y="1448007"/>
          <a:ext cx="9999416" cy="4311627"/>
        </p:xfrm>
        <a:graphic>
          <a:graphicData uri="http://schemas.openxmlformats.org/drawingml/2006/table">
            <a:tbl>
              <a:tblPr firstRow="1" firstCol="1" bandRow="1">
                <a:tableStyleId>{5C22544A-7EE6-4342-B048-85BDC9FD1C3A}</a:tableStyleId>
              </a:tblPr>
              <a:tblGrid>
                <a:gridCol w="1754887">
                  <a:extLst>
                    <a:ext uri="{9D8B030D-6E8A-4147-A177-3AD203B41FA5}">
                      <a16:colId xmlns:a16="http://schemas.microsoft.com/office/drawing/2014/main" val="883928574"/>
                    </a:ext>
                  </a:extLst>
                </a:gridCol>
                <a:gridCol w="1618353">
                  <a:extLst>
                    <a:ext uri="{9D8B030D-6E8A-4147-A177-3AD203B41FA5}">
                      <a16:colId xmlns:a16="http://schemas.microsoft.com/office/drawing/2014/main" val="648541135"/>
                    </a:ext>
                  </a:extLst>
                </a:gridCol>
                <a:gridCol w="1759660">
                  <a:extLst>
                    <a:ext uri="{9D8B030D-6E8A-4147-A177-3AD203B41FA5}">
                      <a16:colId xmlns:a16="http://schemas.microsoft.com/office/drawing/2014/main" val="1465828293"/>
                    </a:ext>
                  </a:extLst>
                </a:gridCol>
                <a:gridCol w="1488503">
                  <a:extLst>
                    <a:ext uri="{9D8B030D-6E8A-4147-A177-3AD203B41FA5}">
                      <a16:colId xmlns:a16="http://schemas.microsoft.com/office/drawing/2014/main" val="1651457654"/>
                    </a:ext>
                  </a:extLst>
                </a:gridCol>
                <a:gridCol w="1759660">
                  <a:extLst>
                    <a:ext uri="{9D8B030D-6E8A-4147-A177-3AD203B41FA5}">
                      <a16:colId xmlns:a16="http://schemas.microsoft.com/office/drawing/2014/main" val="451611906"/>
                    </a:ext>
                  </a:extLst>
                </a:gridCol>
                <a:gridCol w="1618353">
                  <a:extLst>
                    <a:ext uri="{9D8B030D-6E8A-4147-A177-3AD203B41FA5}">
                      <a16:colId xmlns:a16="http://schemas.microsoft.com/office/drawing/2014/main" val="529474348"/>
                    </a:ext>
                  </a:extLst>
                </a:gridCol>
              </a:tblGrid>
              <a:tr h="258994">
                <a:tc gridSpan="6">
                  <a:txBody>
                    <a:bodyPr/>
                    <a:lstStyle/>
                    <a:p>
                      <a:pPr algn="ctr"/>
                      <a:r>
                        <a:rPr lang="es-CO" sz="1400" dirty="0">
                          <a:effectLst/>
                        </a:rPr>
                        <a:t>Cronograma Ciclo 1 Semana 4 </a:t>
                      </a:r>
                    </a:p>
                    <a:p>
                      <a:pPr algn="ctr"/>
                      <a:r>
                        <a:rPr lang="es-CO" sz="1400" dirty="0">
                          <a:effectLst/>
                        </a:rPr>
                        <a:t>“Matrices y librerías”</a:t>
                      </a:r>
                      <a:endParaRPr lang="es-CO"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2880598157"/>
                  </a:ext>
                </a:extLst>
              </a:tr>
              <a:tr h="258994">
                <a:tc>
                  <a:txBody>
                    <a:bodyPr/>
                    <a:lstStyle/>
                    <a:p>
                      <a:pPr algn="ctr"/>
                      <a:r>
                        <a:rPr lang="es-CO" sz="1400">
                          <a:effectLst/>
                        </a:rPr>
                        <a:t> </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Lunes</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Martes</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Miércoles</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Jueves</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Viernes</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064990003"/>
                  </a:ext>
                </a:extLst>
              </a:tr>
              <a:tr h="1035975">
                <a:tc>
                  <a:txBody>
                    <a:bodyPr/>
                    <a:lstStyle/>
                    <a:p>
                      <a:pPr algn="ctr"/>
                      <a:r>
                        <a:rPr lang="es-CO" sz="1400">
                          <a:effectLst/>
                        </a:rPr>
                        <a:t>7:00 a 9:00 am</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MX" sz="1400" dirty="0">
                          <a:effectLst/>
                        </a:rPr>
                        <a:t>Tuplas, operaciones, empaquetado y desempaquetado</a:t>
                      </a:r>
                      <a:endParaRPr lang="es-CO"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MX" sz="1400" dirty="0">
                          <a:effectLst/>
                        </a:rPr>
                        <a:t>Utilizar tuplas como nueva estructura de datos</a:t>
                      </a:r>
                      <a:endParaRPr lang="es-CO"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MX" sz="1400" dirty="0">
                          <a:effectLst/>
                        </a:rPr>
                        <a:t>Implementaciones de estructuras compuestas (listas y tuplas).</a:t>
                      </a:r>
                      <a:endParaRPr lang="es-CO"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MX" sz="1400" dirty="0">
                          <a:effectLst/>
                        </a:rPr>
                        <a:t>Uso de matrices como nueva estructura de datos de dos dimensiones</a:t>
                      </a:r>
                      <a:endParaRPr lang="es-CO"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dirty="0">
                          <a:effectLst/>
                        </a:rPr>
                        <a:t>Pandas para manipular conjuntos de datos.</a:t>
                      </a:r>
                      <a:endParaRPr lang="es-CO"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996982498"/>
                  </a:ext>
                </a:extLst>
              </a:tr>
              <a:tr h="258994">
                <a:tc>
                  <a:txBody>
                    <a:bodyPr/>
                    <a:lstStyle/>
                    <a:p>
                      <a:pPr algn="ctr"/>
                      <a:r>
                        <a:rPr lang="es-CO" sz="1400">
                          <a:effectLst/>
                        </a:rPr>
                        <a:t>9:30 a 10:30 am</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gridSpan="5">
                  <a:txBody>
                    <a:bodyPr/>
                    <a:lstStyle/>
                    <a:p>
                      <a:pPr algn="ctr"/>
                      <a:r>
                        <a:rPr lang="es-CO" sz="1400">
                          <a:effectLst/>
                        </a:rPr>
                        <a:t>Trabajo individual de programación, con apoyo opcional de tutores y herramientas virtuales</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897843267"/>
                  </a:ext>
                </a:extLst>
              </a:tr>
              <a:tr h="776981">
                <a:tc>
                  <a:txBody>
                    <a:bodyPr/>
                    <a:lstStyle/>
                    <a:p>
                      <a:pPr algn="ctr"/>
                      <a:r>
                        <a:rPr lang="es-CO" sz="1400">
                          <a:effectLst/>
                        </a:rPr>
                        <a:t>11:00 a 12:00m</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gridSpan="2">
                  <a:txBody>
                    <a:bodyPr/>
                    <a:lstStyle/>
                    <a:p>
                      <a:pPr algn="ctr"/>
                      <a:r>
                        <a:rPr lang="es-CO" sz="1400">
                          <a:effectLst/>
                        </a:rPr>
                        <a:t>Trabajo individual de programación, con apoyo opcional de tutores y herramientas virtuales</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hMerge="1">
                  <a:txBody>
                    <a:bodyPr/>
                    <a:lstStyle/>
                    <a:p>
                      <a:endParaRPr lang="es-CO"/>
                    </a:p>
                  </a:txBody>
                  <a:tcPr/>
                </a:tc>
                <a:tc>
                  <a:txBody>
                    <a:bodyPr/>
                    <a:lstStyle/>
                    <a:p>
                      <a:pPr algn="ctr"/>
                      <a:r>
                        <a:rPr lang="es-CO" sz="1400">
                          <a:effectLst/>
                        </a:rPr>
                        <a:t>Hábilidades Personales (coaching)</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gridSpan="2">
                  <a:txBody>
                    <a:bodyPr/>
                    <a:lstStyle/>
                    <a:p>
                      <a:pPr algn="ctr"/>
                      <a:r>
                        <a:rPr lang="es-CO" sz="1400">
                          <a:effectLst/>
                        </a:rPr>
                        <a:t>Trabajo individual de programación, con apoyo opcional de tutores y herramientas virtuales</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hMerge="1">
                  <a:txBody>
                    <a:bodyPr/>
                    <a:lstStyle/>
                    <a:p>
                      <a:endParaRPr lang="es-CO"/>
                    </a:p>
                  </a:txBody>
                  <a:tcPr/>
                </a:tc>
                <a:extLst>
                  <a:ext uri="{0D108BD9-81ED-4DB2-BD59-A6C34878D82A}">
                    <a16:rowId xmlns:a16="http://schemas.microsoft.com/office/drawing/2014/main" val="520944508"/>
                  </a:ext>
                </a:extLst>
              </a:tr>
              <a:tr h="258994">
                <a:tc>
                  <a:txBody>
                    <a:bodyPr/>
                    <a:lstStyle/>
                    <a:p>
                      <a:pPr algn="ctr"/>
                      <a:r>
                        <a:rPr lang="es-CO" sz="1400">
                          <a:effectLst/>
                        </a:rPr>
                        <a:t>12:00 a 2:00pm</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Descanso</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Descanso</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Descanso</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Descanso</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Descanso</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418453310"/>
                  </a:ext>
                </a:extLst>
              </a:tr>
              <a:tr h="258994">
                <a:tc>
                  <a:txBody>
                    <a:bodyPr/>
                    <a:lstStyle/>
                    <a:p>
                      <a:pPr algn="ctr"/>
                      <a:r>
                        <a:rPr lang="es-CO" sz="1400">
                          <a:effectLst/>
                        </a:rPr>
                        <a:t>2:00 a 4:00 pm</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gridSpan="5">
                  <a:txBody>
                    <a:bodyPr/>
                    <a:lstStyle/>
                    <a:p>
                      <a:pPr algn="ctr"/>
                      <a:r>
                        <a:rPr lang="es-CO" sz="1400">
                          <a:effectLst/>
                        </a:rPr>
                        <a:t>Trabajo individual de programación, con apoyo opcional de tutores y herramientas virtuales</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1922582700"/>
                  </a:ext>
                </a:extLst>
              </a:tr>
              <a:tr h="776981">
                <a:tc>
                  <a:txBody>
                    <a:bodyPr/>
                    <a:lstStyle/>
                    <a:p>
                      <a:pPr algn="ctr"/>
                      <a:r>
                        <a:rPr lang="es-CO" sz="1400">
                          <a:effectLst/>
                        </a:rPr>
                        <a:t>4:00 a 5:00 pm</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Formación de lectura en inglés</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Formación de lectura en inglés</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Formación de lectura en inglés</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Formación de lectura en inglés</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Formación de lectura en inglés</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680610267"/>
                  </a:ext>
                </a:extLst>
              </a:tr>
              <a:tr h="258994">
                <a:tc>
                  <a:txBody>
                    <a:bodyPr/>
                    <a:lstStyle/>
                    <a:p>
                      <a:pPr algn="ctr"/>
                      <a:r>
                        <a:rPr lang="es-CO" sz="1400">
                          <a:effectLst/>
                        </a:rPr>
                        <a:t>5:00 a 6:00 pm</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gridSpan="5">
                  <a:txBody>
                    <a:bodyPr/>
                    <a:lstStyle/>
                    <a:p>
                      <a:pPr algn="ctr"/>
                      <a:r>
                        <a:rPr lang="es-CO" sz="1400" dirty="0">
                          <a:effectLst/>
                        </a:rPr>
                        <a:t>Trabajo individual de programación, con apoyo opcional de tutores y herramientas virtuales</a:t>
                      </a:r>
                      <a:endParaRPr lang="es-CO"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4222403625"/>
                  </a:ext>
                </a:extLst>
              </a:tr>
            </a:tbl>
          </a:graphicData>
        </a:graphic>
      </p:graphicFrame>
    </p:spTree>
    <p:extLst>
      <p:ext uri="{BB962C8B-B14F-4D97-AF65-F5344CB8AC3E}">
        <p14:creationId xmlns:p14="http://schemas.microsoft.com/office/powerpoint/2010/main" val="32135271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B07C54B-63EC-D545-97FE-11FF390EF7ED}"/>
              </a:ext>
            </a:extLst>
          </p:cNvPr>
          <p:cNvSpPr>
            <a:spLocks noGrp="1"/>
          </p:cNvSpPr>
          <p:nvPr>
            <p:ph type="title"/>
          </p:nvPr>
        </p:nvSpPr>
        <p:spPr>
          <a:xfrm>
            <a:off x="609600" y="511240"/>
            <a:ext cx="10972800" cy="709304"/>
          </a:xfrm>
        </p:spPr>
        <p:txBody>
          <a:bodyPr/>
          <a:lstStyle/>
          <a:p>
            <a:r>
              <a:rPr lang="es-ES" b="1" dirty="0"/>
              <a:t>Semana 5</a:t>
            </a:r>
            <a:br>
              <a:rPr lang="es-CO" b="1" dirty="0"/>
            </a:br>
            <a:br>
              <a:rPr lang="es-CO" b="1" dirty="0"/>
            </a:br>
            <a:br>
              <a:rPr lang="es-CO" b="1" dirty="0"/>
            </a:br>
            <a:endParaRPr lang="es-CO" b="1" dirty="0"/>
          </a:p>
        </p:txBody>
      </p:sp>
      <p:graphicFrame>
        <p:nvGraphicFramePr>
          <p:cNvPr id="3" name="Tabla 2">
            <a:extLst>
              <a:ext uri="{FF2B5EF4-FFF2-40B4-BE49-F238E27FC236}">
                <a16:creationId xmlns:a16="http://schemas.microsoft.com/office/drawing/2014/main" id="{2BF32A75-C65B-E742-AF32-1E13424743BA}"/>
              </a:ext>
            </a:extLst>
          </p:cNvPr>
          <p:cNvGraphicFramePr>
            <a:graphicFrameLocks noGrp="1"/>
          </p:cNvGraphicFramePr>
          <p:nvPr>
            <p:extLst>
              <p:ext uri="{D42A27DB-BD31-4B8C-83A1-F6EECF244321}">
                <p14:modId xmlns:p14="http://schemas.microsoft.com/office/powerpoint/2010/main" val="3676056402"/>
              </p:ext>
            </p:extLst>
          </p:nvPr>
        </p:nvGraphicFramePr>
        <p:xfrm>
          <a:off x="715107" y="1220544"/>
          <a:ext cx="10515601" cy="4468607"/>
        </p:xfrm>
        <a:graphic>
          <a:graphicData uri="http://schemas.openxmlformats.org/drawingml/2006/table">
            <a:tbl>
              <a:tblPr firstRow="1" firstCol="1" bandRow="1">
                <a:tableStyleId>{5C22544A-7EE6-4342-B048-85BDC9FD1C3A}</a:tableStyleId>
              </a:tblPr>
              <a:tblGrid>
                <a:gridCol w="1845475">
                  <a:extLst>
                    <a:ext uri="{9D8B030D-6E8A-4147-A177-3AD203B41FA5}">
                      <a16:colId xmlns:a16="http://schemas.microsoft.com/office/drawing/2014/main" val="1835895835"/>
                    </a:ext>
                  </a:extLst>
                </a:gridCol>
                <a:gridCol w="1701895">
                  <a:extLst>
                    <a:ext uri="{9D8B030D-6E8A-4147-A177-3AD203B41FA5}">
                      <a16:colId xmlns:a16="http://schemas.microsoft.com/office/drawing/2014/main" val="1895877800"/>
                    </a:ext>
                  </a:extLst>
                </a:gridCol>
                <a:gridCol w="1850497">
                  <a:extLst>
                    <a:ext uri="{9D8B030D-6E8A-4147-A177-3AD203B41FA5}">
                      <a16:colId xmlns:a16="http://schemas.microsoft.com/office/drawing/2014/main" val="1236445781"/>
                    </a:ext>
                  </a:extLst>
                </a:gridCol>
                <a:gridCol w="1565342">
                  <a:extLst>
                    <a:ext uri="{9D8B030D-6E8A-4147-A177-3AD203B41FA5}">
                      <a16:colId xmlns:a16="http://schemas.microsoft.com/office/drawing/2014/main" val="1550109985"/>
                    </a:ext>
                  </a:extLst>
                </a:gridCol>
                <a:gridCol w="1850497">
                  <a:extLst>
                    <a:ext uri="{9D8B030D-6E8A-4147-A177-3AD203B41FA5}">
                      <a16:colId xmlns:a16="http://schemas.microsoft.com/office/drawing/2014/main" val="1549628237"/>
                    </a:ext>
                  </a:extLst>
                </a:gridCol>
                <a:gridCol w="1701895">
                  <a:extLst>
                    <a:ext uri="{9D8B030D-6E8A-4147-A177-3AD203B41FA5}">
                      <a16:colId xmlns:a16="http://schemas.microsoft.com/office/drawing/2014/main" val="2605458222"/>
                    </a:ext>
                  </a:extLst>
                </a:gridCol>
              </a:tblGrid>
              <a:tr h="406815">
                <a:tc gridSpan="6">
                  <a:txBody>
                    <a:bodyPr/>
                    <a:lstStyle/>
                    <a:p>
                      <a:pPr algn="ctr"/>
                      <a:r>
                        <a:rPr lang="es-CO" sz="1400" dirty="0">
                          <a:effectLst/>
                        </a:rPr>
                        <a:t>Cronograma Ciclo 1 Semana 5 </a:t>
                      </a:r>
                    </a:p>
                    <a:p>
                      <a:pPr algn="ctr"/>
                      <a:r>
                        <a:rPr lang="es-CO" sz="1400" dirty="0">
                          <a:effectLst/>
                        </a:rPr>
                        <a:t>Visualización y manipulación de archivos.</a:t>
                      </a:r>
                      <a:endParaRPr lang="es-CO"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2084559434"/>
                  </a:ext>
                </a:extLst>
              </a:tr>
              <a:tr h="288706">
                <a:tc>
                  <a:txBody>
                    <a:bodyPr/>
                    <a:lstStyle/>
                    <a:p>
                      <a:pPr algn="ctr"/>
                      <a:r>
                        <a:rPr lang="es-CO" sz="1400">
                          <a:effectLst/>
                        </a:rPr>
                        <a:t> </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dirty="0">
                          <a:effectLst/>
                        </a:rPr>
                        <a:t>Lunes</a:t>
                      </a:r>
                      <a:endParaRPr lang="es-CO"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Martes</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Miércoles</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Jueves</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Viernes</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647632206"/>
                  </a:ext>
                </a:extLst>
              </a:tr>
              <a:tr h="1154825">
                <a:tc>
                  <a:txBody>
                    <a:bodyPr/>
                    <a:lstStyle/>
                    <a:p>
                      <a:pPr algn="ctr"/>
                      <a:r>
                        <a:rPr lang="es-CO" sz="1400">
                          <a:effectLst/>
                        </a:rPr>
                        <a:t>7:00 a 9:00 am</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MX" sz="1400" dirty="0">
                          <a:effectLst/>
                        </a:rPr>
                        <a:t>Herramientas de visualización de datos y procesamiento numérico.</a:t>
                      </a:r>
                      <a:endParaRPr lang="es-CO"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gridSpan="2">
                  <a:txBody>
                    <a:bodyPr/>
                    <a:lstStyle/>
                    <a:p>
                      <a:pPr algn="ctr"/>
                      <a:r>
                        <a:rPr lang="es-MX" sz="1400" dirty="0">
                          <a:effectLst/>
                        </a:rPr>
                        <a:t>Hacer uso de </a:t>
                      </a:r>
                      <a:r>
                        <a:rPr lang="es-MX" sz="1400" dirty="0" err="1">
                          <a:effectLst/>
                        </a:rPr>
                        <a:t>matplotlyb</a:t>
                      </a:r>
                      <a:r>
                        <a:rPr lang="es-MX" sz="1400" dirty="0">
                          <a:effectLst/>
                        </a:rPr>
                        <a:t> para la visualización de datos.</a:t>
                      </a:r>
                      <a:endParaRPr lang="es-CO"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hMerge="1">
                  <a:txBody>
                    <a:bodyPr/>
                    <a:lstStyle/>
                    <a:p>
                      <a:pPr algn="ctr"/>
                      <a:endParaRPr lang="es-CO"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gridSpan="2">
                  <a:txBody>
                    <a:bodyPr/>
                    <a:lstStyle/>
                    <a:p>
                      <a:pPr algn="ctr"/>
                      <a:r>
                        <a:rPr lang="es-MX" sz="1400" dirty="0">
                          <a:effectLst/>
                        </a:rPr>
                        <a:t>Aprender a manejar archivos estructurados (JSON, CSV, Excel)</a:t>
                      </a:r>
                      <a:endParaRPr lang="es-CO"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hMerge="1">
                  <a:txBody>
                    <a:bodyPr/>
                    <a:lstStyle/>
                    <a:p>
                      <a:pPr algn="ctr"/>
                      <a:endParaRPr lang="es-CO"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842418789"/>
                  </a:ext>
                </a:extLst>
              </a:tr>
              <a:tr h="288706">
                <a:tc>
                  <a:txBody>
                    <a:bodyPr/>
                    <a:lstStyle/>
                    <a:p>
                      <a:pPr algn="ctr"/>
                      <a:r>
                        <a:rPr lang="es-CO" sz="1400">
                          <a:effectLst/>
                        </a:rPr>
                        <a:t>9:30 a 10:30 am</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gridSpan="5">
                  <a:txBody>
                    <a:bodyPr/>
                    <a:lstStyle/>
                    <a:p>
                      <a:pPr algn="ctr"/>
                      <a:r>
                        <a:rPr lang="es-CO" sz="1400">
                          <a:effectLst/>
                        </a:rPr>
                        <a:t>Trabajo individual de programación, con apoyo opcional de tutores y herramientas virtuales</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2302410288"/>
                  </a:ext>
                </a:extLst>
              </a:tr>
              <a:tr h="866119">
                <a:tc>
                  <a:txBody>
                    <a:bodyPr/>
                    <a:lstStyle/>
                    <a:p>
                      <a:pPr algn="ctr"/>
                      <a:r>
                        <a:rPr lang="es-CO" sz="1400">
                          <a:effectLst/>
                        </a:rPr>
                        <a:t>11:00 a 12:00m</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gridSpan="2">
                  <a:txBody>
                    <a:bodyPr/>
                    <a:lstStyle/>
                    <a:p>
                      <a:pPr algn="ctr"/>
                      <a:r>
                        <a:rPr lang="es-CO" sz="1400">
                          <a:effectLst/>
                        </a:rPr>
                        <a:t>Trabajo individual de programación, con apoyo opcional de tutores y herramientas virtuales</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hMerge="1">
                  <a:txBody>
                    <a:bodyPr/>
                    <a:lstStyle/>
                    <a:p>
                      <a:endParaRPr lang="es-CO"/>
                    </a:p>
                  </a:txBody>
                  <a:tcPr/>
                </a:tc>
                <a:tc>
                  <a:txBody>
                    <a:bodyPr/>
                    <a:lstStyle/>
                    <a:p>
                      <a:pPr algn="ctr"/>
                      <a:r>
                        <a:rPr lang="es-CO" sz="1400">
                          <a:effectLst/>
                        </a:rPr>
                        <a:t>Hábilidades Personales (coaching)</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gridSpan="2">
                  <a:txBody>
                    <a:bodyPr/>
                    <a:lstStyle/>
                    <a:p>
                      <a:pPr algn="ctr"/>
                      <a:r>
                        <a:rPr lang="es-CO" sz="1400">
                          <a:effectLst/>
                        </a:rPr>
                        <a:t>Trabajo individual de programación, con apoyo opcional de tutores y herramientas virtuales</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hMerge="1">
                  <a:txBody>
                    <a:bodyPr/>
                    <a:lstStyle/>
                    <a:p>
                      <a:endParaRPr lang="es-CO"/>
                    </a:p>
                  </a:txBody>
                  <a:tcPr/>
                </a:tc>
                <a:extLst>
                  <a:ext uri="{0D108BD9-81ED-4DB2-BD59-A6C34878D82A}">
                    <a16:rowId xmlns:a16="http://schemas.microsoft.com/office/drawing/2014/main" val="2452295901"/>
                  </a:ext>
                </a:extLst>
              </a:tr>
              <a:tr h="288706">
                <a:tc>
                  <a:txBody>
                    <a:bodyPr/>
                    <a:lstStyle/>
                    <a:p>
                      <a:pPr algn="ctr"/>
                      <a:r>
                        <a:rPr lang="es-CO" sz="1400">
                          <a:effectLst/>
                        </a:rPr>
                        <a:t>12:00 a 2:00pm</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Descanso</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Descanso</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Descanso</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Descanso</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Descanso</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574606979"/>
                  </a:ext>
                </a:extLst>
              </a:tr>
              <a:tr h="288706">
                <a:tc>
                  <a:txBody>
                    <a:bodyPr/>
                    <a:lstStyle/>
                    <a:p>
                      <a:pPr algn="ctr"/>
                      <a:r>
                        <a:rPr lang="es-CO" sz="1400">
                          <a:effectLst/>
                        </a:rPr>
                        <a:t>2:00 a 4:00 pm</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gridSpan="5">
                  <a:txBody>
                    <a:bodyPr/>
                    <a:lstStyle/>
                    <a:p>
                      <a:pPr algn="ctr"/>
                      <a:r>
                        <a:rPr lang="es-CO" sz="1400">
                          <a:effectLst/>
                        </a:rPr>
                        <a:t>Trabajo individual de programación, con apoyo opcional de tutores y herramientas virtuales</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429233352"/>
                  </a:ext>
                </a:extLst>
              </a:tr>
              <a:tr h="577413">
                <a:tc>
                  <a:txBody>
                    <a:bodyPr/>
                    <a:lstStyle/>
                    <a:p>
                      <a:pPr algn="ctr"/>
                      <a:r>
                        <a:rPr lang="es-CO" sz="1400">
                          <a:effectLst/>
                        </a:rPr>
                        <a:t>4:00 a 5:00 pm</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Formación de lectura en inglés</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Formación de lectura en inglés</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Formación de lectura en inglés</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Formación de lectura en inglés</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Formación de lectura en inglés</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507080643"/>
                  </a:ext>
                </a:extLst>
              </a:tr>
              <a:tr h="288706">
                <a:tc>
                  <a:txBody>
                    <a:bodyPr/>
                    <a:lstStyle/>
                    <a:p>
                      <a:pPr algn="ctr"/>
                      <a:r>
                        <a:rPr lang="es-CO" sz="1400">
                          <a:effectLst/>
                        </a:rPr>
                        <a:t>5:00 a 6:00 pm</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gridSpan="5">
                  <a:txBody>
                    <a:bodyPr/>
                    <a:lstStyle/>
                    <a:p>
                      <a:pPr algn="ctr"/>
                      <a:r>
                        <a:rPr lang="es-CO" sz="1400" dirty="0">
                          <a:effectLst/>
                        </a:rPr>
                        <a:t>Trabajo individual de programación, con apoyo opcional de tutores y herramientas virtuales</a:t>
                      </a:r>
                      <a:endParaRPr lang="es-CO"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3159320148"/>
                  </a:ext>
                </a:extLst>
              </a:tr>
            </a:tbl>
          </a:graphicData>
        </a:graphic>
      </p:graphicFrame>
    </p:spTree>
    <p:extLst>
      <p:ext uri="{BB962C8B-B14F-4D97-AF65-F5344CB8AC3E}">
        <p14:creationId xmlns:p14="http://schemas.microsoft.com/office/powerpoint/2010/main" val="2133559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B07C54B-63EC-D545-97FE-11FF390EF7ED}"/>
              </a:ext>
            </a:extLst>
          </p:cNvPr>
          <p:cNvSpPr>
            <a:spLocks noGrp="1"/>
          </p:cNvSpPr>
          <p:nvPr>
            <p:ph type="title"/>
          </p:nvPr>
        </p:nvSpPr>
        <p:spPr>
          <a:xfrm>
            <a:off x="609600" y="2356898"/>
            <a:ext cx="10972800" cy="2144203"/>
          </a:xfrm>
        </p:spPr>
        <p:txBody>
          <a:bodyPr/>
          <a:lstStyle/>
          <a:p>
            <a:r>
              <a:rPr lang="es-ES" b="1" dirty="0"/>
              <a:t>Equipo de profesionales que serán los facilitadores de </a:t>
            </a:r>
            <a:br>
              <a:rPr lang="es-ES" b="1" dirty="0"/>
            </a:br>
            <a:r>
              <a:rPr lang="es-ES" b="1" dirty="0"/>
              <a:t>"Desarrollo de Talento Digital”</a:t>
            </a:r>
            <a:br>
              <a:rPr lang="es-ES" b="1" dirty="0"/>
            </a:br>
            <a:br>
              <a:rPr lang="es-CO" b="1" dirty="0"/>
            </a:br>
            <a:br>
              <a:rPr lang="es-CO" b="1" dirty="0"/>
            </a:br>
            <a:br>
              <a:rPr lang="es-CO" b="1" dirty="0"/>
            </a:br>
            <a:endParaRPr lang="es-CO" b="1" dirty="0"/>
          </a:p>
        </p:txBody>
      </p:sp>
    </p:spTree>
    <p:extLst>
      <p:ext uri="{BB962C8B-B14F-4D97-AF65-F5344CB8AC3E}">
        <p14:creationId xmlns:p14="http://schemas.microsoft.com/office/powerpoint/2010/main" val="1406403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6">
            <a:extLst>
              <a:ext uri="{FF2B5EF4-FFF2-40B4-BE49-F238E27FC236}">
                <a16:creationId xmlns:a16="http://schemas.microsoft.com/office/drawing/2014/main" id="{19E79EDB-03AA-6E48-959A-200FE730AA9B}"/>
              </a:ext>
            </a:extLst>
          </p:cNvPr>
          <p:cNvSpPr>
            <a:spLocks noGrp="1"/>
          </p:cNvSpPr>
          <p:nvPr>
            <p:ph type="title"/>
          </p:nvPr>
        </p:nvSpPr>
        <p:spPr>
          <a:xfrm>
            <a:off x="609600" y="389119"/>
            <a:ext cx="10972800" cy="1214490"/>
          </a:xfrm>
        </p:spPr>
        <p:txBody>
          <a:bodyPr/>
          <a:lstStyle/>
          <a:p>
            <a:r>
              <a:rPr lang="es-CO" b="1" dirty="0">
                <a:solidFill>
                  <a:srgbClr val="222222"/>
                </a:solidFill>
              </a:rPr>
              <a:t>Daniel Cuellar</a:t>
            </a:r>
            <a:br>
              <a:rPr lang="es-CO" dirty="0">
                <a:solidFill>
                  <a:srgbClr val="222222"/>
                </a:solidFill>
              </a:rPr>
            </a:br>
            <a:r>
              <a:rPr lang="es-ES" sz="3200" dirty="0"/>
              <a:t>Facilitador Nivel I</a:t>
            </a:r>
            <a:endParaRPr lang="es-CO" dirty="0"/>
          </a:p>
        </p:txBody>
      </p:sp>
      <p:sp>
        <p:nvSpPr>
          <p:cNvPr id="3" name="Rectángulo 2">
            <a:extLst>
              <a:ext uri="{FF2B5EF4-FFF2-40B4-BE49-F238E27FC236}">
                <a16:creationId xmlns:a16="http://schemas.microsoft.com/office/drawing/2014/main" id="{4425B7D7-9E84-7F49-9467-595C39ED0DCF}"/>
              </a:ext>
            </a:extLst>
          </p:cNvPr>
          <p:cNvSpPr/>
          <p:nvPr/>
        </p:nvSpPr>
        <p:spPr>
          <a:xfrm>
            <a:off x="4097216" y="1998728"/>
            <a:ext cx="7351564" cy="3693319"/>
          </a:xfrm>
          <a:prstGeom prst="rect">
            <a:avLst/>
          </a:prstGeom>
        </p:spPr>
        <p:txBody>
          <a:bodyPr wrap="square">
            <a:spAutoFit/>
          </a:bodyPr>
          <a:lstStyle/>
          <a:p>
            <a:r>
              <a:rPr lang="es-CO" dirty="0" err="1"/>
              <a:t>Ph.D</a:t>
            </a:r>
            <a:r>
              <a:rPr lang="es-CO" dirty="0"/>
              <a:t> en Ingeniería - Universidad de Los Andes (2020 - Actual) </a:t>
            </a:r>
          </a:p>
          <a:p>
            <a:r>
              <a:rPr lang="es-CO" dirty="0" err="1"/>
              <a:t>M.Sc</a:t>
            </a:r>
            <a:r>
              <a:rPr lang="es-CO" dirty="0"/>
              <a:t>. en Ingeniería Industrial - Universidad de Los Andes (2018 - 2020)</a:t>
            </a:r>
          </a:p>
          <a:p>
            <a:r>
              <a:rPr lang="es-CO" dirty="0" err="1"/>
              <a:t>B.Sc</a:t>
            </a:r>
            <a:r>
              <a:rPr lang="es-CO" dirty="0"/>
              <a:t>. en Ingeniería Industrial - Universidad de La Salle - (2013 - 2017)</a:t>
            </a:r>
            <a:br>
              <a:rPr lang="es-CO" dirty="0"/>
            </a:br>
            <a:endParaRPr lang="es-CO" dirty="0"/>
          </a:p>
          <a:p>
            <a:r>
              <a:rPr lang="es-CO" dirty="0"/>
              <a:t>Experiencia Docente y programación:</a:t>
            </a:r>
          </a:p>
          <a:p>
            <a:pPr marL="285750" indent="-285750">
              <a:buFontTx/>
              <a:buChar char="-"/>
            </a:pPr>
            <a:r>
              <a:rPr lang="es-CO" dirty="0"/>
              <a:t>Asistente Doctoral Docente (U de los Andes)</a:t>
            </a:r>
          </a:p>
          <a:p>
            <a:pPr marL="285750" indent="-285750">
              <a:buFontTx/>
              <a:buChar char="-"/>
            </a:pPr>
            <a:r>
              <a:rPr lang="es-CO" dirty="0"/>
              <a:t>Proyecto Sistema Inteligente de Cubicaje (Convocatoria MinCiencias)</a:t>
            </a:r>
          </a:p>
          <a:p>
            <a:pPr marL="285750" indent="-285750">
              <a:buFontTx/>
              <a:buChar char="-"/>
            </a:pPr>
            <a:r>
              <a:rPr lang="es-CO" dirty="0"/>
              <a:t>Asistente Maestría Docente (U de los Andes)</a:t>
            </a:r>
          </a:p>
          <a:p>
            <a:pPr marL="285750" indent="-285750">
              <a:buFontTx/>
              <a:buChar char="-"/>
            </a:pPr>
            <a:r>
              <a:rPr lang="es-CO" dirty="0"/>
              <a:t>Proyecto Evaluación Sistema de Transporte Público Masivo (U de los Andes e Integra S.A.)</a:t>
            </a:r>
          </a:p>
          <a:p>
            <a:pPr marL="285750" indent="-285750">
              <a:buFontTx/>
              <a:buChar char="-"/>
            </a:pPr>
            <a:r>
              <a:rPr lang="es-CO" dirty="0"/>
              <a:t> Auxiliar de investigación (U de los Andes)</a:t>
            </a:r>
          </a:p>
          <a:p>
            <a:pPr marL="285750" indent="-285750">
              <a:buFontTx/>
              <a:buChar char="-"/>
            </a:pPr>
            <a:r>
              <a:rPr lang="es-CO" dirty="0"/>
              <a:t>Proyecto Evaluación Sistema Robótico de Empaquetamiento (Convocatoria MinCiencias)</a:t>
            </a:r>
          </a:p>
        </p:txBody>
      </p:sp>
      <p:pic>
        <p:nvPicPr>
          <p:cNvPr id="5" name="Imagen 4">
            <a:extLst>
              <a:ext uri="{FF2B5EF4-FFF2-40B4-BE49-F238E27FC236}">
                <a16:creationId xmlns:a16="http://schemas.microsoft.com/office/drawing/2014/main" id="{F72957F8-E70A-BD47-AB98-522F4AEDF9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43221" y="2139407"/>
            <a:ext cx="3052843" cy="3140068"/>
          </a:xfrm>
          <a:prstGeom prst="ellipse">
            <a:avLst/>
          </a:prstGeom>
          <a:ln>
            <a:noFill/>
          </a:ln>
          <a:effectLst>
            <a:softEdge rad="112500"/>
          </a:effectLst>
        </p:spPr>
      </p:pic>
    </p:spTree>
    <p:extLst>
      <p:ext uri="{BB962C8B-B14F-4D97-AF65-F5344CB8AC3E}">
        <p14:creationId xmlns:p14="http://schemas.microsoft.com/office/powerpoint/2010/main" val="1330192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6">
            <a:extLst>
              <a:ext uri="{FF2B5EF4-FFF2-40B4-BE49-F238E27FC236}">
                <a16:creationId xmlns:a16="http://schemas.microsoft.com/office/drawing/2014/main" id="{19E79EDB-03AA-6E48-959A-200FE730AA9B}"/>
              </a:ext>
            </a:extLst>
          </p:cNvPr>
          <p:cNvSpPr>
            <a:spLocks noGrp="1"/>
          </p:cNvSpPr>
          <p:nvPr>
            <p:ph type="title"/>
          </p:nvPr>
        </p:nvSpPr>
        <p:spPr>
          <a:xfrm>
            <a:off x="609600" y="389119"/>
            <a:ext cx="10972800" cy="1214490"/>
          </a:xfrm>
        </p:spPr>
        <p:txBody>
          <a:bodyPr/>
          <a:lstStyle/>
          <a:p>
            <a:r>
              <a:rPr lang="es-CO" b="1" dirty="0">
                <a:solidFill>
                  <a:srgbClr val="222222"/>
                </a:solidFill>
              </a:rPr>
              <a:t>Laura Mónica Escobar</a:t>
            </a:r>
            <a:br>
              <a:rPr lang="es-CO" dirty="0">
                <a:solidFill>
                  <a:srgbClr val="222222"/>
                </a:solidFill>
              </a:rPr>
            </a:br>
            <a:r>
              <a:rPr lang="es-ES" sz="3200" dirty="0"/>
              <a:t>Facilitadora Nivel II</a:t>
            </a:r>
            <a:endParaRPr lang="es-CO" dirty="0"/>
          </a:p>
        </p:txBody>
      </p:sp>
      <p:sp>
        <p:nvSpPr>
          <p:cNvPr id="3" name="Rectángulo 2">
            <a:extLst>
              <a:ext uri="{FF2B5EF4-FFF2-40B4-BE49-F238E27FC236}">
                <a16:creationId xmlns:a16="http://schemas.microsoft.com/office/drawing/2014/main" id="{4425B7D7-9E84-7F49-9467-595C39ED0DCF}"/>
              </a:ext>
            </a:extLst>
          </p:cNvPr>
          <p:cNvSpPr/>
          <p:nvPr/>
        </p:nvSpPr>
        <p:spPr>
          <a:xfrm>
            <a:off x="4000500" y="1838070"/>
            <a:ext cx="6773008" cy="3416320"/>
          </a:xfrm>
          <a:prstGeom prst="rect">
            <a:avLst/>
          </a:prstGeom>
        </p:spPr>
        <p:txBody>
          <a:bodyPr wrap="square">
            <a:spAutoFit/>
          </a:bodyPr>
          <a:lstStyle/>
          <a:p>
            <a:pPr algn="just"/>
            <a:r>
              <a:rPr lang="es-CO" i="1" dirty="0"/>
              <a:t>Ingeniera Eléctrica, Magíster en Ingeniería eléctrica de la Universidad Tecnológica de Pereira. Doctora en Ingeniería Eléctrica de la Universidade Estadual Paulista UNESP campus de Ilha Solteira, Sao Paulo, Brasil.</a:t>
            </a:r>
          </a:p>
          <a:p>
            <a:pPr algn="just"/>
            <a:r>
              <a:rPr lang="es-CO" i="1" dirty="0"/>
              <a:t>Experiencia en el Planeamiento de sistemas de transmisión y distribución. Análisis de contingencias, análisis de opciones de HVDC en transmisión, inclusión de dispositivos BESS en sistemas de transmisión, inclusión de energías renovables al sistema de potencia, optimización matemática de problemas de gran tamaño y alta complejidad. </a:t>
            </a:r>
          </a:p>
          <a:p>
            <a:pPr algn="just"/>
            <a:r>
              <a:rPr lang="es-CO" i="1" dirty="0"/>
              <a:t>Con habilidades en  Programa en distintos lenguajes de programación.  Optimización matemática. Programación lineal, y no lineal, programación entera, metaheurísticas y heurísticas.</a:t>
            </a:r>
          </a:p>
        </p:txBody>
      </p:sp>
      <p:pic>
        <p:nvPicPr>
          <p:cNvPr id="5" name="Imagen 4">
            <a:extLst>
              <a:ext uri="{FF2B5EF4-FFF2-40B4-BE49-F238E27FC236}">
                <a16:creationId xmlns:a16="http://schemas.microsoft.com/office/drawing/2014/main" id="{F72957F8-E70A-BD47-AB98-522F4AEDF967}"/>
              </a:ext>
            </a:extLst>
          </p:cNvPr>
          <p:cNvPicPr>
            <a:picLocks noChangeAspect="1"/>
          </p:cNvPicPr>
          <p:nvPr/>
        </p:nvPicPr>
        <p:blipFill>
          <a:blip r:embed="rId3">
            <a:extLst>
              <a:ext uri="{28A0092B-C50C-407E-A947-70E740481C1C}">
                <a14:useLocalDpi xmlns:a14="http://schemas.microsoft.com/office/drawing/2010/main" val="0"/>
              </a:ext>
            </a:extLst>
          </a:blip>
          <a:srcRect l="4147" r="4147"/>
          <a:stretch/>
        </p:blipFill>
        <p:spPr>
          <a:xfrm>
            <a:off x="1298575" y="2005434"/>
            <a:ext cx="1978024" cy="2847132"/>
          </a:xfrm>
          <a:prstGeom prst="rect">
            <a:avLst/>
          </a:prstGeom>
        </p:spPr>
      </p:pic>
    </p:spTree>
    <p:extLst>
      <p:ext uri="{BB962C8B-B14F-4D97-AF65-F5344CB8AC3E}">
        <p14:creationId xmlns:p14="http://schemas.microsoft.com/office/powerpoint/2010/main" val="1945517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6">
            <a:extLst>
              <a:ext uri="{FF2B5EF4-FFF2-40B4-BE49-F238E27FC236}">
                <a16:creationId xmlns:a16="http://schemas.microsoft.com/office/drawing/2014/main" id="{19E79EDB-03AA-6E48-959A-200FE730AA9B}"/>
              </a:ext>
            </a:extLst>
          </p:cNvPr>
          <p:cNvSpPr>
            <a:spLocks noGrp="1"/>
          </p:cNvSpPr>
          <p:nvPr>
            <p:ph type="title"/>
          </p:nvPr>
        </p:nvSpPr>
        <p:spPr>
          <a:xfrm>
            <a:off x="609600" y="389119"/>
            <a:ext cx="10972800" cy="1214490"/>
          </a:xfrm>
        </p:spPr>
        <p:txBody>
          <a:bodyPr/>
          <a:lstStyle/>
          <a:p>
            <a:r>
              <a:rPr lang="es-CO" b="1" dirty="0">
                <a:solidFill>
                  <a:srgbClr val="222222"/>
                </a:solidFill>
              </a:rPr>
              <a:t>Kenny Cárdenas Parra</a:t>
            </a:r>
            <a:br>
              <a:rPr lang="es-CO" dirty="0">
                <a:solidFill>
                  <a:srgbClr val="222222"/>
                </a:solidFill>
              </a:rPr>
            </a:br>
            <a:r>
              <a:rPr lang="es-ES" sz="3200" dirty="0"/>
              <a:t>Facilitador Nivel II</a:t>
            </a:r>
            <a:endParaRPr lang="es-CO" dirty="0"/>
          </a:p>
        </p:txBody>
      </p:sp>
      <p:sp>
        <p:nvSpPr>
          <p:cNvPr id="3" name="Rectángulo 2">
            <a:extLst>
              <a:ext uri="{FF2B5EF4-FFF2-40B4-BE49-F238E27FC236}">
                <a16:creationId xmlns:a16="http://schemas.microsoft.com/office/drawing/2014/main" id="{4425B7D7-9E84-7F49-9467-595C39ED0DCF}"/>
              </a:ext>
            </a:extLst>
          </p:cNvPr>
          <p:cNvSpPr/>
          <p:nvPr/>
        </p:nvSpPr>
        <p:spPr>
          <a:xfrm>
            <a:off x="4220308" y="1742320"/>
            <a:ext cx="6283570" cy="2542363"/>
          </a:xfrm>
          <a:prstGeom prst="rect">
            <a:avLst/>
          </a:prstGeom>
        </p:spPr>
        <p:txBody>
          <a:bodyPr wrap="square">
            <a:spAutoFit/>
          </a:bodyPr>
          <a:lstStyle/>
          <a:p>
            <a:pPr algn="just">
              <a:lnSpc>
                <a:spcPct val="150000"/>
              </a:lnSpc>
            </a:pPr>
            <a:r>
              <a:rPr lang="es-CO" i="1" dirty="0"/>
              <a:t>Ingeniero Industrial, estudiante de la Maestría en Investigación de Operaciones y Estadística de la Universidad Tecnológica de Pereira, con experiencia en programación de más de un año en distintos lenguajes de programación, desde enero del 2019 he realizado desarrollos en Python para la resolución de problemas empresariales.</a:t>
            </a:r>
          </a:p>
        </p:txBody>
      </p:sp>
      <p:pic>
        <p:nvPicPr>
          <p:cNvPr id="6" name="Imagen 5">
            <a:extLst>
              <a:ext uri="{FF2B5EF4-FFF2-40B4-BE49-F238E27FC236}">
                <a16:creationId xmlns:a16="http://schemas.microsoft.com/office/drawing/2014/main" id="{9C3908D2-20EC-0F4A-BBE9-0F6F8B1494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8122" y="2117383"/>
            <a:ext cx="2123957" cy="2831943"/>
          </a:xfrm>
          <a:prstGeom prst="rect">
            <a:avLst/>
          </a:prstGeom>
        </p:spPr>
      </p:pic>
    </p:spTree>
    <p:extLst>
      <p:ext uri="{BB962C8B-B14F-4D97-AF65-F5344CB8AC3E}">
        <p14:creationId xmlns:p14="http://schemas.microsoft.com/office/powerpoint/2010/main" val="679918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6">
            <a:extLst>
              <a:ext uri="{FF2B5EF4-FFF2-40B4-BE49-F238E27FC236}">
                <a16:creationId xmlns:a16="http://schemas.microsoft.com/office/drawing/2014/main" id="{19E79EDB-03AA-6E48-959A-200FE730AA9B}"/>
              </a:ext>
            </a:extLst>
          </p:cNvPr>
          <p:cNvSpPr>
            <a:spLocks noGrp="1"/>
          </p:cNvSpPr>
          <p:nvPr>
            <p:ph type="title"/>
          </p:nvPr>
        </p:nvSpPr>
        <p:spPr>
          <a:xfrm>
            <a:off x="609600" y="389119"/>
            <a:ext cx="10972800" cy="1214490"/>
          </a:xfrm>
        </p:spPr>
        <p:txBody>
          <a:bodyPr/>
          <a:lstStyle/>
          <a:p>
            <a:r>
              <a:rPr lang="es-CO" b="1" dirty="0">
                <a:solidFill>
                  <a:srgbClr val="222222"/>
                </a:solidFill>
              </a:rPr>
              <a:t>Luis Miguel Escobar Falcón</a:t>
            </a:r>
            <a:br>
              <a:rPr lang="es-CO" dirty="0">
                <a:solidFill>
                  <a:srgbClr val="222222"/>
                </a:solidFill>
              </a:rPr>
            </a:br>
            <a:r>
              <a:rPr lang="es-ES" sz="3200" dirty="0"/>
              <a:t>Facilitador Nivel II</a:t>
            </a:r>
            <a:endParaRPr lang="es-CO" dirty="0"/>
          </a:p>
        </p:txBody>
      </p:sp>
      <p:sp>
        <p:nvSpPr>
          <p:cNvPr id="3" name="Rectángulo 2">
            <a:extLst>
              <a:ext uri="{FF2B5EF4-FFF2-40B4-BE49-F238E27FC236}">
                <a16:creationId xmlns:a16="http://schemas.microsoft.com/office/drawing/2014/main" id="{4425B7D7-9E84-7F49-9467-595C39ED0DCF}"/>
              </a:ext>
            </a:extLst>
          </p:cNvPr>
          <p:cNvSpPr/>
          <p:nvPr/>
        </p:nvSpPr>
        <p:spPr>
          <a:xfrm>
            <a:off x="4369778" y="1700784"/>
            <a:ext cx="6515100" cy="3416320"/>
          </a:xfrm>
          <a:prstGeom prst="rect">
            <a:avLst/>
          </a:prstGeom>
        </p:spPr>
        <p:txBody>
          <a:bodyPr wrap="square">
            <a:spAutoFit/>
          </a:bodyPr>
          <a:lstStyle/>
          <a:p>
            <a:pPr algn="just"/>
            <a:r>
              <a:rPr lang="es-CO" i="1" dirty="0"/>
              <a:t>Ingeniero de sistemas de la Universidad Tecnológica de Pereira.  Magíster en Ingeniería eléctrica y doctor en Ingeniería de la misma universidad.</a:t>
            </a:r>
          </a:p>
          <a:p>
            <a:pPr algn="just"/>
            <a:r>
              <a:rPr lang="es-CO" i="1" dirty="0"/>
              <a:t>Experiencia como docente de ingeniería de sistemas, desarrollador, investigador y formador en diferentes proyectos empleando las siguientes tecnologías:</a:t>
            </a:r>
          </a:p>
          <a:p>
            <a:pPr algn="just"/>
            <a:br>
              <a:rPr lang="es-CO" i="1" dirty="0"/>
            </a:br>
            <a:r>
              <a:rPr lang="es-CO" i="1" dirty="0"/>
              <a:t>• C y C++ para el desarrollo de módulos de optimización en planeación táctica y operativa.</a:t>
            </a:r>
            <a:br>
              <a:rPr lang="es-CO" i="1" dirty="0"/>
            </a:br>
            <a:r>
              <a:rPr lang="es-CO" i="1" dirty="0"/>
              <a:t>• Python para el tratamiento de información.</a:t>
            </a:r>
            <a:br>
              <a:rPr lang="es-CO" i="1" dirty="0"/>
            </a:br>
            <a:r>
              <a:rPr lang="es-CO" i="1" dirty="0"/>
              <a:t>• Motores PostgreSQL y MySQL para la construcción de repositorios.</a:t>
            </a:r>
            <a:br>
              <a:rPr lang="es-CO" i="1" dirty="0"/>
            </a:br>
            <a:r>
              <a:rPr lang="es-CO" i="1" dirty="0"/>
              <a:t>• Diseño de interfaces para aplicaciones de movilidad.</a:t>
            </a:r>
          </a:p>
        </p:txBody>
      </p:sp>
      <p:pic>
        <p:nvPicPr>
          <p:cNvPr id="5" name="Imagen 4">
            <a:extLst>
              <a:ext uri="{FF2B5EF4-FFF2-40B4-BE49-F238E27FC236}">
                <a16:creationId xmlns:a16="http://schemas.microsoft.com/office/drawing/2014/main" id="{F72957F8-E70A-BD47-AB98-522F4AEDF9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07123" y="1872226"/>
            <a:ext cx="2766646" cy="3350433"/>
          </a:xfrm>
          <a:prstGeom prst="rect">
            <a:avLst/>
          </a:prstGeom>
        </p:spPr>
      </p:pic>
    </p:spTree>
    <p:extLst>
      <p:ext uri="{BB962C8B-B14F-4D97-AF65-F5344CB8AC3E}">
        <p14:creationId xmlns:p14="http://schemas.microsoft.com/office/powerpoint/2010/main" val="17076895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6">
            <a:extLst>
              <a:ext uri="{FF2B5EF4-FFF2-40B4-BE49-F238E27FC236}">
                <a16:creationId xmlns:a16="http://schemas.microsoft.com/office/drawing/2014/main" id="{19E79EDB-03AA-6E48-959A-200FE730AA9B}"/>
              </a:ext>
            </a:extLst>
          </p:cNvPr>
          <p:cNvSpPr>
            <a:spLocks noGrp="1"/>
          </p:cNvSpPr>
          <p:nvPr>
            <p:ph type="title"/>
          </p:nvPr>
        </p:nvSpPr>
        <p:spPr>
          <a:xfrm>
            <a:off x="609600" y="389119"/>
            <a:ext cx="10972800" cy="1214490"/>
          </a:xfrm>
        </p:spPr>
        <p:txBody>
          <a:bodyPr/>
          <a:lstStyle/>
          <a:p>
            <a:r>
              <a:rPr lang="es-CO" b="1" dirty="0">
                <a:solidFill>
                  <a:srgbClr val="222222"/>
                </a:solidFill>
              </a:rPr>
              <a:t>Alba Ligia Cardona </a:t>
            </a:r>
            <a:br>
              <a:rPr lang="es-CO" dirty="0">
                <a:solidFill>
                  <a:srgbClr val="222222"/>
                </a:solidFill>
              </a:rPr>
            </a:br>
            <a:r>
              <a:rPr lang="es-ES" sz="3200" dirty="0"/>
              <a:t>Facilitadora Nivel II</a:t>
            </a:r>
            <a:endParaRPr lang="es-CO" dirty="0"/>
          </a:p>
        </p:txBody>
      </p:sp>
      <p:sp>
        <p:nvSpPr>
          <p:cNvPr id="3" name="Rectángulo 2">
            <a:extLst>
              <a:ext uri="{FF2B5EF4-FFF2-40B4-BE49-F238E27FC236}">
                <a16:creationId xmlns:a16="http://schemas.microsoft.com/office/drawing/2014/main" id="{4425B7D7-9E84-7F49-9467-595C39ED0DCF}"/>
              </a:ext>
            </a:extLst>
          </p:cNvPr>
          <p:cNvSpPr/>
          <p:nvPr/>
        </p:nvSpPr>
        <p:spPr>
          <a:xfrm>
            <a:off x="4572000" y="1955302"/>
            <a:ext cx="6412523" cy="2585323"/>
          </a:xfrm>
          <a:prstGeom prst="rect">
            <a:avLst/>
          </a:prstGeom>
        </p:spPr>
        <p:txBody>
          <a:bodyPr wrap="square">
            <a:spAutoFit/>
          </a:bodyPr>
          <a:lstStyle/>
          <a:p>
            <a:pPr algn="just"/>
            <a:r>
              <a:rPr lang="es-CO" i="1" dirty="0"/>
              <a:t>Ingeniera electrónica especialista en la realización de soluciones de hardware y software. Con experiencia en el desarrollo de software (web, de escritorio y aplicaciones móviles) haciendo uso de varios lenguajes (PHP, Javascript, HTML, SQL, C#, Dart, Java, Ladder, IL) y para muy diversas aplicaciones (telemetría, rastreo vehicular, gestión de ciclos de trabajo en empresas, gestión del transporte).  </a:t>
            </a:r>
          </a:p>
          <a:p>
            <a:pPr algn="just"/>
            <a:endParaRPr lang="es-CO" i="1" dirty="0"/>
          </a:p>
          <a:p>
            <a:pPr algn="just"/>
            <a:r>
              <a:rPr lang="es-CO" i="1" dirty="0"/>
              <a:t>Ha sido instructora de equipos de programación en una empresa de software pereirana (SITE S.A.S.).</a:t>
            </a:r>
          </a:p>
        </p:txBody>
      </p:sp>
      <p:pic>
        <p:nvPicPr>
          <p:cNvPr id="6" name="Imagen 5">
            <a:extLst>
              <a:ext uri="{FF2B5EF4-FFF2-40B4-BE49-F238E27FC236}">
                <a16:creationId xmlns:a16="http://schemas.microsoft.com/office/drawing/2014/main" id="{4AC4C04D-E72E-2041-B3F5-7CDE0121B6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6083" y="1860560"/>
            <a:ext cx="2254208" cy="3511062"/>
          </a:xfrm>
          <a:prstGeom prst="rect">
            <a:avLst/>
          </a:prstGeom>
        </p:spPr>
      </p:pic>
    </p:spTree>
    <p:extLst>
      <p:ext uri="{BB962C8B-B14F-4D97-AF65-F5344CB8AC3E}">
        <p14:creationId xmlns:p14="http://schemas.microsoft.com/office/powerpoint/2010/main" val="3004008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6">
            <a:extLst>
              <a:ext uri="{FF2B5EF4-FFF2-40B4-BE49-F238E27FC236}">
                <a16:creationId xmlns:a16="http://schemas.microsoft.com/office/drawing/2014/main" id="{19E79EDB-03AA-6E48-959A-200FE730AA9B}"/>
              </a:ext>
            </a:extLst>
          </p:cNvPr>
          <p:cNvSpPr>
            <a:spLocks noGrp="1"/>
          </p:cNvSpPr>
          <p:nvPr>
            <p:ph type="title"/>
          </p:nvPr>
        </p:nvSpPr>
        <p:spPr>
          <a:xfrm>
            <a:off x="609600" y="389119"/>
            <a:ext cx="10972800" cy="1214490"/>
          </a:xfrm>
        </p:spPr>
        <p:txBody>
          <a:bodyPr/>
          <a:lstStyle/>
          <a:p>
            <a:r>
              <a:rPr lang="es-CO" b="1" dirty="0">
                <a:solidFill>
                  <a:srgbClr val="222222"/>
                </a:solidFill>
              </a:rPr>
              <a:t>Julián Ochoa</a:t>
            </a:r>
            <a:br>
              <a:rPr lang="es-CO" dirty="0">
                <a:solidFill>
                  <a:srgbClr val="222222"/>
                </a:solidFill>
              </a:rPr>
            </a:br>
            <a:r>
              <a:rPr lang="es-ES" sz="3200" dirty="0"/>
              <a:t>Facilitador Nivel II</a:t>
            </a:r>
            <a:endParaRPr lang="es-CO" dirty="0"/>
          </a:p>
        </p:txBody>
      </p:sp>
      <p:sp>
        <p:nvSpPr>
          <p:cNvPr id="3" name="Rectángulo 2">
            <a:extLst>
              <a:ext uri="{FF2B5EF4-FFF2-40B4-BE49-F238E27FC236}">
                <a16:creationId xmlns:a16="http://schemas.microsoft.com/office/drawing/2014/main" id="{4425B7D7-9E84-7F49-9467-595C39ED0DCF}"/>
              </a:ext>
            </a:extLst>
          </p:cNvPr>
          <p:cNvSpPr/>
          <p:nvPr/>
        </p:nvSpPr>
        <p:spPr>
          <a:xfrm>
            <a:off x="4246686" y="1951838"/>
            <a:ext cx="6749562" cy="3373359"/>
          </a:xfrm>
          <a:prstGeom prst="rect">
            <a:avLst/>
          </a:prstGeom>
        </p:spPr>
        <p:txBody>
          <a:bodyPr wrap="square">
            <a:spAutoFit/>
          </a:bodyPr>
          <a:lstStyle/>
          <a:p>
            <a:pPr algn="just">
              <a:lnSpc>
                <a:spcPct val="150000"/>
              </a:lnSpc>
            </a:pPr>
            <a:r>
              <a:rPr lang="es-CO" dirty="0"/>
              <a:t>Ingeniero Industrial de la universidad de los Andes. </a:t>
            </a:r>
          </a:p>
          <a:p>
            <a:pPr algn="just">
              <a:lnSpc>
                <a:spcPct val="150000"/>
              </a:lnSpc>
            </a:pPr>
            <a:endParaRPr lang="es-CO" dirty="0"/>
          </a:p>
          <a:p>
            <a:pPr algn="just">
              <a:lnSpc>
                <a:spcPct val="150000"/>
              </a:lnSpc>
            </a:pPr>
            <a:r>
              <a:rPr lang="es-CO" dirty="0"/>
              <a:t>Campeón nacional en optimización, representando la universidad en la segunda edición de la competencia nacional de habilidades en Ingeniería Industrial (2019). </a:t>
            </a:r>
          </a:p>
          <a:p>
            <a:pPr algn="just">
              <a:lnSpc>
                <a:spcPct val="150000"/>
              </a:lnSpc>
            </a:pPr>
            <a:endParaRPr lang="es-CO" dirty="0"/>
          </a:p>
          <a:p>
            <a:pPr algn="just">
              <a:lnSpc>
                <a:spcPct val="150000"/>
              </a:lnSpc>
            </a:pPr>
            <a:r>
              <a:rPr lang="es-CO" dirty="0"/>
              <a:t>Tres años de experiencia en docencia y múltiples proyectos de desarrollo de soluciones para el sector de Oil &amp; Gas.</a:t>
            </a:r>
          </a:p>
        </p:txBody>
      </p:sp>
      <p:pic>
        <p:nvPicPr>
          <p:cNvPr id="5" name="Imagen 4">
            <a:extLst>
              <a:ext uri="{FF2B5EF4-FFF2-40B4-BE49-F238E27FC236}">
                <a16:creationId xmlns:a16="http://schemas.microsoft.com/office/drawing/2014/main" id="{F72957F8-E70A-BD47-AB98-522F4AEDF96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58361" y="1951838"/>
            <a:ext cx="2561117" cy="3140068"/>
          </a:xfrm>
          <a:prstGeom prst="ellipse">
            <a:avLst/>
          </a:prstGeom>
          <a:ln>
            <a:noFill/>
          </a:ln>
          <a:effectLst>
            <a:softEdge rad="112500"/>
          </a:effectLst>
        </p:spPr>
      </p:pic>
    </p:spTree>
    <p:extLst>
      <p:ext uri="{BB962C8B-B14F-4D97-AF65-F5344CB8AC3E}">
        <p14:creationId xmlns:p14="http://schemas.microsoft.com/office/powerpoint/2010/main" val="548146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72957F8-E70A-BD47-AB98-522F4AEDF967}"/>
              </a:ext>
            </a:extLst>
          </p:cNvPr>
          <p:cNvPicPr>
            <a:picLocks noChangeAspect="1"/>
          </p:cNvPicPr>
          <p:nvPr/>
        </p:nvPicPr>
        <p:blipFill rotWithShape="1">
          <a:blip r:embed="rId3">
            <a:extLst>
              <a:ext uri="{28A0092B-C50C-407E-A947-70E740481C1C}">
                <a14:useLocalDpi xmlns:a14="http://schemas.microsoft.com/office/drawing/2010/main" val="0"/>
              </a:ext>
            </a:extLst>
          </a:blip>
          <a:srcRect b="1437"/>
          <a:stretch/>
        </p:blipFill>
        <p:spPr>
          <a:xfrm>
            <a:off x="609600" y="1951838"/>
            <a:ext cx="3995111" cy="3094947"/>
          </a:xfrm>
          <a:prstGeom prst="ellipse">
            <a:avLst/>
          </a:prstGeom>
          <a:ln>
            <a:noFill/>
          </a:ln>
          <a:effectLst>
            <a:softEdge rad="112500"/>
          </a:effectLst>
        </p:spPr>
      </p:pic>
      <p:sp>
        <p:nvSpPr>
          <p:cNvPr id="2" name="Título 6">
            <a:extLst>
              <a:ext uri="{FF2B5EF4-FFF2-40B4-BE49-F238E27FC236}">
                <a16:creationId xmlns:a16="http://schemas.microsoft.com/office/drawing/2014/main" id="{19E79EDB-03AA-6E48-959A-200FE730AA9B}"/>
              </a:ext>
            </a:extLst>
          </p:cNvPr>
          <p:cNvSpPr>
            <a:spLocks noGrp="1"/>
          </p:cNvSpPr>
          <p:nvPr>
            <p:ph type="title"/>
          </p:nvPr>
        </p:nvSpPr>
        <p:spPr>
          <a:xfrm>
            <a:off x="609600" y="389119"/>
            <a:ext cx="10972800" cy="1214490"/>
          </a:xfrm>
        </p:spPr>
        <p:txBody>
          <a:bodyPr/>
          <a:lstStyle/>
          <a:p>
            <a:r>
              <a:rPr lang="es-CO" b="1" dirty="0">
                <a:solidFill>
                  <a:srgbClr val="222222"/>
                </a:solidFill>
              </a:rPr>
              <a:t>David Álvarez-Martínez</a:t>
            </a:r>
            <a:br>
              <a:rPr lang="es-CO" dirty="0">
                <a:solidFill>
                  <a:srgbClr val="222222"/>
                </a:solidFill>
              </a:rPr>
            </a:br>
            <a:r>
              <a:rPr lang="es-ES" sz="3200" dirty="0"/>
              <a:t>Facilitador Nivel I</a:t>
            </a:r>
            <a:endParaRPr lang="es-CO" dirty="0"/>
          </a:p>
        </p:txBody>
      </p:sp>
      <p:sp>
        <p:nvSpPr>
          <p:cNvPr id="3" name="Rectángulo 2">
            <a:extLst>
              <a:ext uri="{FF2B5EF4-FFF2-40B4-BE49-F238E27FC236}">
                <a16:creationId xmlns:a16="http://schemas.microsoft.com/office/drawing/2014/main" id="{4425B7D7-9E84-7F49-9467-595C39ED0DCF}"/>
              </a:ext>
            </a:extLst>
          </p:cNvPr>
          <p:cNvSpPr/>
          <p:nvPr/>
        </p:nvSpPr>
        <p:spPr>
          <a:xfrm>
            <a:off x="4220309" y="1612880"/>
            <a:ext cx="7666892" cy="4416594"/>
          </a:xfrm>
          <a:prstGeom prst="rect">
            <a:avLst/>
          </a:prstGeom>
        </p:spPr>
        <p:txBody>
          <a:bodyPr wrap="square">
            <a:spAutoFit/>
          </a:bodyPr>
          <a:lstStyle/>
          <a:p>
            <a:pPr algn="just"/>
            <a:r>
              <a:rPr lang="es-CO" sz="1500" dirty="0"/>
              <a:t>Programador de computadores desde los 10 años. Desde 2008 docente universitario. </a:t>
            </a:r>
          </a:p>
          <a:p>
            <a:pPr algn="just"/>
            <a:endParaRPr lang="es-CO" sz="1500" dirty="0"/>
          </a:p>
          <a:p>
            <a:pPr algn="just"/>
            <a:r>
              <a:rPr lang="es-CO" sz="1500" dirty="0"/>
              <a:t>Ingeniero de Sistemas de la UTP</a:t>
            </a:r>
          </a:p>
          <a:p>
            <a:pPr algn="just"/>
            <a:r>
              <a:rPr lang="es-CO" sz="1500" dirty="0"/>
              <a:t>M. Sc. En Ingeniería Eléctrica de la UTP</a:t>
            </a:r>
          </a:p>
          <a:p>
            <a:pPr algn="just"/>
            <a:r>
              <a:rPr lang="es-CO" sz="1500" dirty="0"/>
              <a:t>Ph. D. en Ingeniería Eléctrica de la Universidad Estatal de Sao Paulo</a:t>
            </a:r>
          </a:p>
          <a:p>
            <a:pPr algn="just"/>
            <a:r>
              <a:rPr lang="es-CO" sz="1500" dirty="0"/>
              <a:t>Becario Posdoctoral en Optimización de Sistemas Aplicado de la U. Politécnico de Valencia</a:t>
            </a:r>
          </a:p>
          <a:p>
            <a:pPr algn="just"/>
            <a:endParaRPr lang="es-CO" sz="1500" dirty="0"/>
          </a:p>
          <a:p>
            <a:pPr algn="just"/>
            <a:r>
              <a:rPr lang="es-CO" sz="1600" dirty="0"/>
              <a:t>Su área principal de actividad científica es la Investigación de Operaciones y Ciencias Computacionales. Dentro de la Investigación de Operaciones se enfoca en el modelamiento, solución y aplicación de problemas relacionados con la gestión de la cadena de suministros, la manufactura y producción, la logística y el transporte. </a:t>
            </a:r>
            <a:r>
              <a:rPr lang="es-MX" sz="1600" dirty="0"/>
              <a:t>Desde un punto de vista técnico, su investigación se centra en el desarrollo de software especializado, a través de combinar métodos de optimización exactos y aproximados y la aplicación de técnicas de inteligencia artificial, para el control de mecanismos físicos que permitan resolver problemas reales de la industria. También apoya organizaciones públicas en la definición de instrumentos y herramientas de optimización e inteligencia artificial, para el análisis prospectivo y la planeación estratégica de cadenas agropecuarias priorizadas del país.</a:t>
            </a:r>
            <a:endParaRPr lang="es-CO" sz="1600" dirty="0"/>
          </a:p>
        </p:txBody>
      </p:sp>
    </p:spTree>
    <p:extLst>
      <p:ext uri="{BB962C8B-B14F-4D97-AF65-F5344CB8AC3E}">
        <p14:creationId xmlns:p14="http://schemas.microsoft.com/office/powerpoint/2010/main" val="435656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6">
            <a:extLst>
              <a:ext uri="{FF2B5EF4-FFF2-40B4-BE49-F238E27FC236}">
                <a16:creationId xmlns:a16="http://schemas.microsoft.com/office/drawing/2014/main" id="{19E79EDB-03AA-6E48-959A-200FE730AA9B}"/>
              </a:ext>
            </a:extLst>
          </p:cNvPr>
          <p:cNvSpPr>
            <a:spLocks noGrp="1"/>
          </p:cNvSpPr>
          <p:nvPr>
            <p:ph type="title"/>
          </p:nvPr>
        </p:nvSpPr>
        <p:spPr>
          <a:xfrm>
            <a:off x="609600" y="389119"/>
            <a:ext cx="10972800" cy="1214490"/>
          </a:xfrm>
        </p:spPr>
        <p:txBody>
          <a:bodyPr/>
          <a:lstStyle/>
          <a:p>
            <a:r>
              <a:rPr lang="es-CO" b="1" dirty="0">
                <a:solidFill>
                  <a:srgbClr val="222222"/>
                </a:solidFill>
              </a:rPr>
              <a:t>Eduard Legarda</a:t>
            </a:r>
            <a:br>
              <a:rPr lang="es-CO" dirty="0">
                <a:solidFill>
                  <a:srgbClr val="222222"/>
                </a:solidFill>
              </a:rPr>
            </a:br>
            <a:r>
              <a:rPr lang="es-ES" sz="3200" dirty="0"/>
              <a:t>Facilitador Nivel II</a:t>
            </a:r>
            <a:endParaRPr lang="es-CO" dirty="0"/>
          </a:p>
        </p:txBody>
      </p:sp>
      <p:sp>
        <p:nvSpPr>
          <p:cNvPr id="3" name="Rectángulo 2">
            <a:extLst>
              <a:ext uri="{FF2B5EF4-FFF2-40B4-BE49-F238E27FC236}">
                <a16:creationId xmlns:a16="http://schemas.microsoft.com/office/drawing/2014/main" id="{4425B7D7-9E84-7F49-9467-595C39ED0DCF}"/>
              </a:ext>
            </a:extLst>
          </p:cNvPr>
          <p:cNvSpPr/>
          <p:nvPr/>
        </p:nvSpPr>
        <p:spPr>
          <a:xfrm>
            <a:off x="4237892" y="2157817"/>
            <a:ext cx="6594231" cy="2126864"/>
          </a:xfrm>
          <a:prstGeom prst="rect">
            <a:avLst/>
          </a:prstGeom>
        </p:spPr>
        <p:txBody>
          <a:bodyPr wrap="square">
            <a:spAutoFit/>
          </a:bodyPr>
          <a:lstStyle/>
          <a:p>
            <a:pPr algn="just">
              <a:lnSpc>
                <a:spcPct val="150000"/>
              </a:lnSpc>
            </a:pPr>
            <a:r>
              <a:rPr lang="es-CO" dirty="0"/>
              <a:t>Profesional en ingeniería de sistemas y computación, desarrollador web  en tecnologías Python, java, C++, Php, Javascript, Angular.</a:t>
            </a:r>
          </a:p>
          <a:p>
            <a:pPr algn="just">
              <a:lnSpc>
                <a:spcPct val="150000"/>
              </a:lnSpc>
            </a:pPr>
            <a:r>
              <a:rPr lang="es-CO" dirty="0"/>
              <a:t>Experiencia en más de 3 años de desarrollo, encargado de equipo de capacitación del personal de desarrollo de la empresa Soluciones Innovadoras en Tecnología Empresarial.</a:t>
            </a:r>
          </a:p>
        </p:txBody>
      </p:sp>
      <p:pic>
        <p:nvPicPr>
          <p:cNvPr id="5" name="Imagen 4">
            <a:extLst>
              <a:ext uri="{FF2B5EF4-FFF2-40B4-BE49-F238E27FC236}">
                <a16:creationId xmlns:a16="http://schemas.microsoft.com/office/drawing/2014/main" id="{F72957F8-E70A-BD47-AB98-522F4AEDF967}"/>
              </a:ext>
            </a:extLst>
          </p:cNvPr>
          <p:cNvPicPr>
            <a:picLocks noChangeAspect="1"/>
          </p:cNvPicPr>
          <p:nvPr/>
        </p:nvPicPr>
        <p:blipFill rotWithShape="1">
          <a:blip r:embed="rId3">
            <a:extLst>
              <a:ext uri="{28A0092B-C50C-407E-A947-70E740481C1C}">
                <a14:useLocalDpi xmlns:a14="http://schemas.microsoft.com/office/drawing/2010/main" val="0"/>
              </a:ext>
            </a:extLst>
          </a:blip>
          <a:srcRect t="5435" b="13599"/>
          <a:stretch/>
        </p:blipFill>
        <p:spPr>
          <a:xfrm>
            <a:off x="2019545" y="2029636"/>
            <a:ext cx="1978024" cy="2847132"/>
          </a:xfrm>
          <a:prstGeom prst="rect">
            <a:avLst/>
          </a:prstGeom>
        </p:spPr>
      </p:pic>
    </p:spTree>
    <p:extLst>
      <p:ext uri="{BB962C8B-B14F-4D97-AF65-F5344CB8AC3E}">
        <p14:creationId xmlns:p14="http://schemas.microsoft.com/office/powerpoint/2010/main" val="25303516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6">
            <a:extLst>
              <a:ext uri="{FF2B5EF4-FFF2-40B4-BE49-F238E27FC236}">
                <a16:creationId xmlns:a16="http://schemas.microsoft.com/office/drawing/2014/main" id="{19E79EDB-03AA-6E48-959A-200FE730AA9B}"/>
              </a:ext>
            </a:extLst>
          </p:cNvPr>
          <p:cNvSpPr>
            <a:spLocks noGrp="1"/>
          </p:cNvSpPr>
          <p:nvPr>
            <p:ph type="title"/>
          </p:nvPr>
        </p:nvSpPr>
        <p:spPr>
          <a:xfrm>
            <a:off x="609600" y="389119"/>
            <a:ext cx="10972800" cy="1214490"/>
          </a:xfrm>
        </p:spPr>
        <p:txBody>
          <a:bodyPr/>
          <a:lstStyle/>
          <a:p>
            <a:r>
              <a:rPr lang="es-CO" b="1" dirty="0">
                <a:solidFill>
                  <a:srgbClr val="222222"/>
                </a:solidFill>
              </a:rPr>
              <a:t>Octavio Florez Orozco</a:t>
            </a:r>
            <a:br>
              <a:rPr lang="es-CO" dirty="0">
                <a:solidFill>
                  <a:srgbClr val="222222"/>
                </a:solidFill>
              </a:rPr>
            </a:br>
            <a:r>
              <a:rPr lang="es-ES" sz="3200" dirty="0"/>
              <a:t>Facilitador en inglés</a:t>
            </a:r>
            <a:endParaRPr lang="es-CO" dirty="0"/>
          </a:p>
        </p:txBody>
      </p:sp>
      <p:sp>
        <p:nvSpPr>
          <p:cNvPr id="3" name="Rectángulo 2">
            <a:extLst>
              <a:ext uri="{FF2B5EF4-FFF2-40B4-BE49-F238E27FC236}">
                <a16:creationId xmlns:a16="http://schemas.microsoft.com/office/drawing/2014/main" id="{4425B7D7-9E84-7F49-9467-595C39ED0DCF}"/>
              </a:ext>
            </a:extLst>
          </p:cNvPr>
          <p:cNvSpPr/>
          <p:nvPr/>
        </p:nvSpPr>
        <p:spPr>
          <a:xfrm>
            <a:off x="4703885" y="1720840"/>
            <a:ext cx="6011007" cy="3139321"/>
          </a:xfrm>
          <a:prstGeom prst="rect">
            <a:avLst/>
          </a:prstGeom>
        </p:spPr>
        <p:txBody>
          <a:bodyPr wrap="square">
            <a:spAutoFit/>
          </a:bodyPr>
          <a:lstStyle/>
          <a:p>
            <a:pPr algn="just"/>
            <a:r>
              <a:rPr lang="es-CO" i="1" dirty="0">
                <a:solidFill>
                  <a:srgbClr val="222222"/>
                </a:solidFill>
                <a:latin typeface="Arial" panose="020B0604020202020204" pitchFamily="34" charset="0"/>
              </a:rPr>
              <a:t>Docente de lenguas extranjeras por la Universidad de Colima, en México y maestro en Didáctica de Lenguas por la Universidad de Niza, Francia. Cuenta con más de ocho años de experiencia en la enseñanza de idiomas, habiendo trabajado con grupos de niveles y edades diversas en países como México, Francia, Hungría y República Checa. </a:t>
            </a:r>
          </a:p>
          <a:p>
            <a:pPr algn="just"/>
            <a:endParaRPr lang="es-CO" i="1" dirty="0">
              <a:solidFill>
                <a:srgbClr val="222222"/>
              </a:solidFill>
              <a:latin typeface="Arial" panose="020B0604020202020204" pitchFamily="34" charset="0"/>
            </a:endParaRPr>
          </a:p>
          <a:p>
            <a:pPr algn="just"/>
            <a:r>
              <a:rPr lang="es-CO" i="1" dirty="0">
                <a:solidFill>
                  <a:srgbClr val="222222"/>
                </a:solidFill>
                <a:latin typeface="Arial" panose="020B0604020202020204" pitchFamily="34" charset="0"/>
              </a:rPr>
              <a:t>Actualmente labora como formador-investigador del área de inglés y lingüística en el Centro Regional de Educación Normal en Jalisco, México.</a:t>
            </a:r>
            <a:endParaRPr lang="es-CO" i="1" dirty="0"/>
          </a:p>
        </p:txBody>
      </p:sp>
      <p:pic>
        <p:nvPicPr>
          <p:cNvPr id="5" name="Imagen 4">
            <a:extLst>
              <a:ext uri="{FF2B5EF4-FFF2-40B4-BE49-F238E27FC236}">
                <a16:creationId xmlns:a16="http://schemas.microsoft.com/office/drawing/2014/main" id="{F72957F8-E70A-BD47-AB98-522F4AEDF9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6202" y="1770746"/>
            <a:ext cx="2312235" cy="3089415"/>
          </a:xfrm>
          <a:prstGeom prst="rect">
            <a:avLst/>
          </a:prstGeom>
        </p:spPr>
      </p:pic>
    </p:spTree>
    <p:extLst>
      <p:ext uri="{BB962C8B-B14F-4D97-AF65-F5344CB8AC3E}">
        <p14:creationId xmlns:p14="http://schemas.microsoft.com/office/powerpoint/2010/main" val="38824072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6">
            <a:extLst>
              <a:ext uri="{FF2B5EF4-FFF2-40B4-BE49-F238E27FC236}">
                <a16:creationId xmlns:a16="http://schemas.microsoft.com/office/drawing/2014/main" id="{19E79EDB-03AA-6E48-959A-200FE730AA9B}"/>
              </a:ext>
            </a:extLst>
          </p:cNvPr>
          <p:cNvSpPr>
            <a:spLocks noGrp="1"/>
          </p:cNvSpPr>
          <p:nvPr>
            <p:ph type="title"/>
          </p:nvPr>
        </p:nvSpPr>
        <p:spPr>
          <a:xfrm>
            <a:off x="609600" y="447734"/>
            <a:ext cx="10972800" cy="1214490"/>
          </a:xfrm>
        </p:spPr>
        <p:txBody>
          <a:bodyPr/>
          <a:lstStyle/>
          <a:p>
            <a:r>
              <a:rPr lang="es-CO" b="1" dirty="0">
                <a:solidFill>
                  <a:srgbClr val="222222"/>
                </a:solidFill>
              </a:rPr>
              <a:t>Francia Ruth González Bedoya</a:t>
            </a:r>
            <a:br>
              <a:rPr lang="es-CO" b="1" dirty="0">
                <a:solidFill>
                  <a:srgbClr val="222222"/>
                </a:solidFill>
              </a:rPr>
            </a:br>
            <a:r>
              <a:rPr lang="es-CO" sz="3000" dirty="0">
                <a:solidFill>
                  <a:srgbClr val="222222"/>
                </a:solidFill>
              </a:rPr>
              <a:t>Facilitadora Coach</a:t>
            </a:r>
            <a:br>
              <a:rPr lang="es-CO" dirty="0">
                <a:solidFill>
                  <a:srgbClr val="222222"/>
                </a:solidFill>
              </a:rPr>
            </a:br>
            <a:endParaRPr lang="es-CO" dirty="0"/>
          </a:p>
        </p:txBody>
      </p:sp>
      <p:sp>
        <p:nvSpPr>
          <p:cNvPr id="3" name="Rectángulo 2">
            <a:extLst>
              <a:ext uri="{FF2B5EF4-FFF2-40B4-BE49-F238E27FC236}">
                <a16:creationId xmlns:a16="http://schemas.microsoft.com/office/drawing/2014/main" id="{4425B7D7-9E84-7F49-9467-595C39ED0DCF}"/>
              </a:ext>
            </a:extLst>
          </p:cNvPr>
          <p:cNvSpPr/>
          <p:nvPr/>
        </p:nvSpPr>
        <p:spPr>
          <a:xfrm>
            <a:off x="4387362" y="1950069"/>
            <a:ext cx="6372599" cy="2542363"/>
          </a:xfrm>
          <a:prstGeom prst="rect">
            <a:avLst/>
          </a:prstGeom>
        </p:spPr>
        <p:txBody>
          <a:bodyPr wrap="square">
            <a:spAutoFit/>
          </a:bodyPr>
          <a:lstStyle/>
          <a:p>
            <a:pPr algn="just">
              <a:lnSpc>
                <a:spcPct val="150000"/>
              </a:lnSpc>
            </a:pPr>
            <a:r>
              <a:rPr lang="es-CO" i="1" dirty="0"/>
              <a:t>Comunicadora social - Periodista, con experiencia en comunicación comunitaria y comunicación para el desarrollo en comunidades indígenas, negras y campesinas. </a:t>
            </a:r>
          </a:p>
          <a:p>
            <a:pPr algn="just">
              <a:lnSpc>
                <a:spcPct val="150000"/>
              </a:lnSpc>
            </a:pPr>
            <a:endParaRPr lang="es-CO" i="1" dirty="0"/>
          </a:p>
          <a:p>
            <a:pPr algn="just">
              <a:lnSpc>
                <a:spcPct val="150000"/>
              </a:lnSpc>
            </a:pPr>
            <a:r>
              <a:rPr lang="es-CO" i="1" dirty="0"/>
              <a:t>Con experiencia en radio informativa, y docencia universitaria en intituciones públicas y privadas por mas de 7 años.</a:t>
            </a:r>
          </a:p>
        </p:txBody>
      </p:sp>
      <p:pic>
        <p:nvPicPr>
          <p:cNvPr id="8" name="Imagen 7">
            <a:extLst>
              <a:ext uri="{FF2B5EF4-FFF2-40B4-BE49-F238E27FC236}">
                <a16:creationId xmlns:a16="http://schemas.microsoft.com/office/drawing/2014/main" id="{6DD8D226-492D-084C-9FAE-FF2E51574F30}"/>
              </a:ext>
            </a:extLst>
          </p:cNvPr>
          <p:cNvPicPr>
            <a:picLocks noChangeAspect="1"/>
          </p:cNvPicPr>
          <p:nvPr/>
        </p:nvPicPr>
        <p:blipFill rotWithShape="1">
          <a:blip r:embed="rId3">
            <a:extLst>
              <a:ext uri="{28A0092B-C50C-407E-A947-70E740481C1C}">
                <a14:useLocalDpi xmlns:a14="http://schemas.microsoft.com/office/drawing/2010/main" val="0"/>
              </a:ext>
            </a:extLst>
          </a:blip>
          <a:srcRect l="16581" r="12650"/>
          <a:stretch/>
        </p:blipFill>
        <p:spPr>
          <a:xfrm rot="5400000">
            <a:off x="1261591" y="2294540"/>
            <a:ext cx="3353366" cy="2664425"/>
          </a:xfrm>
          <a:prstGeom prst="rect">
            <a:avLst/>
          </a:prstGeom>
        </p:spPr>
      </p:pic>
    </p:spTree>
    <p:extLst>
      <p:ext uri="{BB962C8B-B14F-4D97-AF65-F5344CB8AC3E}">
        <p14:creationId xmlns:p14="http://schemas.microsoft.com/office/powerpoint/2010/main" val="13843079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B07C54B-63EC-D545-97FE-11FF390EF7ED}"/>
              </a:ext>
            </a:extLst>
          </p:cNvPr>
          <p:cNvSpPr>
            <a:spLocks noGrp="1"/>
          </p:cNvSpPr>
          <p:nvPr>
            <p:ph type="title"/>
          </p:nvPr>
        </p:nvSpPr>
        <p:spPr>
          <a:xfrm>
            <a:off x="521677" y="180243"/>
            <a:ext cx="10972800" cy="2242038"/>
          </a:xfrm>
        </p:spPr>
        <p:txBody>
          <a:bodyPr/>
          <a:lstStyle/>
          <a:p>
            <a:r>
              <a:rPr lang="es-ES" b="1" dirty="0"/>
              <a:t>Hablemos de </a:t>
            </a:r>
            <a:br>
              <a:rPr lang="es-ES" b="1" dirty="0"/>
            </a:br>
            <a:r>
              <a:rPr lang="es-ES" b="1" dirty="0"/>
              <a:t>Programación de Computadores!</a:t>
            </a:r>
            <a:endParaRPr lang="es-CO" b="1" dirty="0"/>
          </a:p>
        </p:txBody>
      </p:sp>
      <p:sp>
        <p:nvSpPr>
          <p:cNvPr id="2" name="Rectángulo 1">
            <a:extLst>
              <a:ext uri="{FF2B5EF4-FFF2-40B4-BE49-F238E27FC236}">
                <a16:creationId xmlns:a16="http://schemas.microsoft.com/office/drawing/2014/main" id="{4FE47722-4D06-4F1B-880D-D43EE1419DED}"/>
              </a:ext>
            </a:extLst>
          </p:cNvPr>
          <p:cNvSpPr/>
          <p:nvPr/>
        </p:nvSpPr>
        <p:spPr>
          <a:xfrm>
            <a:off x="477718" y="1692377"/>
            <a:ext cx="11532576" cy="4247317"/>
          </a:xfrm>
          <a:prstGeom prst="rect">
            <a:avLst/>
          </a:prstGeom>
        </p:spPr>
        <p:txBody>
          <a:bodyPr wrap="square">
            <a:spAutoFit/>
          </a:bodyPr>
          <a:lstStyle/>
          <a:p>
            <a:pPr algn="just"/>
            <a:r>
              <a:rPr lang="es-MX" sz="3000" dirty="0"/>
              <a:t>La programación es una actividad orientada a la solución de problemas. </a:t>
            </a:r>
          </a:p>
          <a:p>
            <a:pPr algn="just"/>
            <a:endParaRPr lang="es-MX" sz="3000" dirty="0"/>
          </a:p>
          <a:p>
            <a:pPr algn="just"/>
            <a:r>
              <a:rPr lang="es-MX" sz="3000" dirty="0"/>
              <a:t>De allí surgen interrogantes que serán resueltos a lo largo del Ciclo 1.</a:t>
            </a:r>
          </a:p>
          <a:p>
            <a:pPr algn="just"/>
            <a:endParaRPr lang="es-MX" sz="3000" dirty="0"/>
          </a:p>
          <a:p>
            <a:r>
              <a:rPr lang="es-MX" sz="3000" dirty="0"/>
              <a:t>¿Cómo se define un problema? </a:t>
            </a:r>
          </a:p>
          <a:p>
            <a:r>
              <a:rPr lang="es-MX" sz="3000" dirty="0"/>
              <a:t>¿Cómo, a partir del problema, se construye un programa para resolverlo? </a:t>
            </a:r>
          </a:p>
          <a:p>
            <a:r>
              <a:rPr lang="es-MX" sz="3000" dirty="0"/>
              <a:t>¿De qué está conformado un programa? </a:t>
            </a:r>
          </a:p>
          <a:p>
            <a:r>
              <a:rPr lang="es-MX" sz="3000" dirty="0"/>
              <a:t>¿Cómo se construyen sus partes? </a:t>
            </a:r>
          </a:p>
          <a:p>
            <a:r>
              <a:rPr lang="es-MX" sz="3000" dirty="0"/>
              <a:t>¿Cómo se hace para que el computador entienda la solución? </a:t>
            </a:r>
            <a:endParaRPr lang="es-CO" sz="3000" dirty="0"/>
          </a:p>
        </p:txBody>
      </p:sp>
    </p:spTree>
    <p:extLst>
      <p:ext uri="{BB962C8B-B14F-4D97-AF65-F5344CB8AC3E}">
        <p14:creationId xmlns:p14="http://schemas.microsoft.com/office/powerpoint/2010/main" val="3021030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B07C54B-63EC-D545-97FE-11FF390EF7ED}"/>
              </a:ext>
            </a:extLst>
          </p:cNvPr>
          <p:cNvSpPr>
            <a:spLocks noGrp="1"/>
          </p:cNvSpPr>
          <p:nvPr>
            <p:ph type="title"/>
          </p:nvPr>
        </p:nvSpPr>
        <p:spPr>
          <a:xfrm>
            <a:off x="521677" y="180243"/>
            <a:ext cx="10972800" cy="2242038"/>
          </a:xfrm>
        </p:spPr>
        <p:txBody>
          <a:bodyPr/>
          <a:lstStyle/>
          <a:p>
            <a:r>
              <a:rPr lang="es-ES" b="1" dirty="0"/>
              <a:t>Hablemos de </a:t>
            </a:r>
            <a:br>
              <a:rPr lang="es-ES" b="1" dirty="0"/>
            </a:br>
            <a:r>
              <a:rPr lang="es-ES" b="1" dirty="0"/>
              <a:t>Computadores!</a:t>
            </a:r>
            <a:endParaRPr lang="es-CO" b="1" dirty="0"/>
          </a:p>
        </p:txBody>
      </p:sp>
      <p:sp>
        <p:nvSpPr>
          <p:cNvPr id="2" name="Rectángulo 1">
            <a:extLst>
              <a:ext uri="{FF2B5EF4-FFF2-40B4-BE49-F238E27FC236}">
                <a16:creationId xmlns:a16="http://schemas.microsoft.com/office/drawing/2014/main" id="{4FE47722-4D06-4F1B-880D-D43EE1419DED}"/>
              </a:ext>
            </a:extLst>
          </p:cNvPr>
          <p:cNvSpPr/>
          <p:nvPr/>
        </p:nvSpPr>
        <p:spPr>
          <a:xfrm>
            <a:off x="477718" y="1692377"/>
            <a:ext cx="11532576" cy="4247317"/>
          </a:xfrm>
          <a:prstGeom prst="rect">
            <a:avLst/>
          </a:prstGeom>
        </p:spPr>
        <p:txBody>
          <a:bodyPr wrap="square">
            <a:spAutoFit/>
          </a:bodyPr>
          <a:lstStyle/>
          <a:p>
            <a:pPr algn="just"/>
            <a:r>
              <a:rPr lang="es-CO" sz="3000" dirty="0"/>
              <a:t>Primera generación (mecánica/electromecánica)</a:t>
            </a:r>
          </a:p>
          <a:p>
            <a:pPr algn="just"/>
            <a:endParaRPr lang="es-CO" sz="3000" dirty="0"/>
          </a:p>
          <a:p>
            <a:pPr algn="just"/>
            <a:r>
              <a:rPr lang="es-CO" sz="3000" dirty="0"/>
              <a:t>Segunda generación (tubos de vacío)</a:t>
            </a:r>
          </a:p>
          <a:p>
            <a:pPr algn="just"/>
            <a:endParaRPr lang="es-CO" sz="3000" dirty="0"/>
          </a:p>
          <a:p>
            <a:pPr algn="just"/>
            <a:r>
              <a:rPr lang="es-CO" sz="3000" dirty="0"/>
              <a:t>Tercera generación (transistores discretos y circuitos integrados)</a:t>
            </a:r>
          </a:p>
          <a:p>
            <a:pPr algn="just"/>
            <a:endParaRPr lang="es-CO" sz="3000" dirty="0"/>
          </a:p>
          <a:p>
            <a:pPr algn="just"/>
            <a:r>
              <a:rPr lang="es-CO" sz="3000" dirty="0"/>
              <a:t>Cuarta generación (circuitos integrados VLSI) -&gt; Computadores Móviles</a:t>
            </a:r>
          </a:p>
          <a:p>
            <a:pPr algn="just"/>
            <a:endParaRPr lang="es-CO" sz="3000" dirty="0"/>
          </a:p>
          <a:p>
            <a:pPr algn="just"/>
            <a:r>
              <a:rPr lang="es-CO" sz="3000" dirty="0"/>
              <a:t>Teórico/experimental (cuánticos, químicos, ADN, ópticos)</a:t>
            </a:r>
          </a:p>
        </p:txBody>
      </p:sp>
    </p:spTree>
    <p:extLst>
      <p:ext uri="{BB962C8B-B14F-4D97-AF65-F5344CB8AC3E}">
        <p14:creationId xmlns:p14="http://schemas.microsoft.com/office/powerpoint/2010/main" val="4114904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7"/>
          <p:cNvSpPr/>
          <p:nvPr/>
        </p:nvSpPr>
        <p:spPr>
          <a:xfrm>
            <a:off x="1" y="48327"/>
            <a:ext cx="3511384" cy="6857999"/>
          </a:xfrm>
          <a:prstGeom prst="rect">
            <a:avLst/>
          </a:prstGeom>
          <a:solidFill>
            <a:srgbClr val="F1EC40"/>
          </a:solidFill>
          <a:ln w="12700" cap="flat" cmpd="sng">
            <a:solidFill>
              <a:srgbClr val="F1EC4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s-CO" sz="4000" dirty="0">
              <a:solidFill>
                <a:schemeClr val="dk1"/>
              </a:solidFill>
              <a:latin typeface="Century Gothic"/>
              <a:ea typeface="Century Gothic"/>
              <a:cs typeface="Century Gothic"/>
              <a:sym typeface="Century Gothic"/>
            </a:endParaRPr>
          </a:p>
          <a:p>
            <a:pPr marL="0" marR="0" lvl="0" indent="0" algn="ctr" rtl="0">
              <a:spcBef>
                <a:spcPts val="0"/>
              </a:spcBef>
              <a:spcAft>
                <a:spcPts val="0"/>
              </a:spcAft>
              <a:buNone/>
            </a:pPr>
            <a:endParaRPr lang="es-CO" sz="4000" dirty="0">
              <a:solidFill>
                <a:schemeClr val="dk1"/>
              </a:solidFill>
              <a:latin typeface="Century Gothic"/>
              <a:ea typeface="Century Gothic"/>
              <a:cs typeface="Century Gothic"/>
              <a:sym typeface="Century Gothic"/>
            </a:endParaRPr>
          </a:p>
          <a:p>
            <a:pPr marL="0" marR="0" lvl="0" indent="0" algn="ctr" rtl="0">
              <a:spcBef>
                <a:spcPts val="0"/>
              </a:spcBef>
              <a:spcAft>
                <a:spcPts val="0"/>
              </a:spcAft>
              <a:buNone/>
            </a:pPr>
            <a:endParaRPr lang="es-CO" sz="3600" b="1" dirty="0">
              <a:solidFill>
                <a:schemeClr val="tx1"/>
              </a:solidFill>
              <a:latin typeface="Century Gothic" panose="020B0502020202020204" pitchFamily="34" charset="0"/>
              <a:sym typeface="Century Gothic"/>
            </a:endParaRPr>
          </a:p>
        </p:txBody>
      </p:sp>
      <p:pic>
        <p:nvPicPr>
          <p:cNvPr id="154" name="Google Shape;154;p7"/>
          <p:cNvPicPr preferRelativeResize="0"/>
          <p:nvPr/>
        </p:nvPicPr>
        <p:blipFill rotWithShape="1">
          <a:blip r:embed="rId3">
            <a:alphaModFix/>
          </a:blip>
          <a:srcRect l="13500" t="1728" r="69775" b="88121"/>
          <a:stretch/>
        </p:blipFill>
        <p:spPr>
          <a:xfrm>
            <a:off x="676541" y="5842455"/>
            <a:ext cx="2272498" cy="852458"/>
          </a:xfrm>
          <a:prstGeom prst="rect">
            <a:avLst/>
          </a:prstGeom>
          <a:noFill/>
          <a:ln>
            <a:noFill/>
          </a:ln>
        </p:spPr>
      </p:pic>
      <p:sp>
        <p:nvSpPr>
          <p:cNvPr id="2" name="CuadroTexto 1">
            <a:extLst>
              <a:ext uri="{FF2B5EF4-FFF2-40B4-BE49-F238E27FC236}">
                <a16:creationId xmlns:a16="http://schemas.microsoft.com/office/drawing/2014/main" id="{65D70CA2-2E56-4058-879E-3801781091DF}"/>
              </a:ext>
            </a:extLst>
          </p:cNvPr>
          <p:cNvSpPr txBox="1"/>
          <p:nvPr/>
        </p:nvSpPr>
        <p:spPr>
          <a:xfrm>
            <a:off x="6280608" y="1685200"/>
            <a:ext cx="5172561" cy="6155531"/>
          </a:xfrm>
          <a:prstGeom prst="rect">
            <a:avLst/>
          </a:prstGeom>
          <a:noFill/>
        </p:spPr>
        <p:txBody>
          <a:bodyPr wrap="square" rtlCol="0">
            <a:spAutoFit/>
          </a:bodyPr>
          <a:lstStyle/>
          <a:p>
            <a:endParaRPr lang="es-CO" sz="1800" dirty="0">
              <a:latin typeface="Century Gothic" panose="020B0502020202020204" pitchFamily="34" charset="0"/>
            </a:endParaRPr>
          </a:p>
          <a:p>
            <a:endParaRPr lang="es-CO" dirty="0">
              <a:latin typeface="Century Gothic" panose="020B0502020202020204" pitchFamily="34" charset="0"/>
            </a:endParaRPr>
          </a:p>
          <a:p>
            <a:endParaRPr lang="es-CO" dirty="0">
              <a:latin typeface="Century Gothic" panose="020B0502020202020204" pitchFamily="34" charset="0"/>
            </a:endParaRPr>
          </a:p>
          <a:p>
            <a:endParaRPr lang="es-CO" dirty="0">
              <a:latin typeface="Century Gothic" panose="020B0502020202020204" pitchFamily="34" charset="0"/>
            </a:endParaRPr>
          </a:p>
          <a:p>
            <a:endParaRPr lang="es-CO" dirty="0">
              <a:latin typeface="Century Gothic" panose="020B0502020202020204" pitchFamily="34" charset="0"/>
            </a:endParaRPr>
          </a:p>
          <a:p>
            <a:endParaRPr lang="es-CO" dirty="0">
              <a:latin typeface="Century Gothic" panose="020B0502020202020204" pitchFamily="34" charset="0"/>
            </a:endParaRPr>
          </a:p>
          <a:p>
            <a:endParaRPr lang="es-CO" dirty="0">
              <a:latin typeface="Century Gothic" panose="020B0502020202020204" pitchFamily="34" charset="0"/>
            </a:endParaRPr>
          </a:p>
          <a:p>
            <a:endParaRPr lang="es-CO" dirty="0">
              <a:latin typeface="Century Gothic" panose="020B0502020202020204" pitchFamily="34" charset="0"/>
            </a:endParaRPr>
          </a:p>
          <a:p>
            <a:endParaRPr lang="es-CO" dirty="0">
              <a:latin typeface="Century Gothic" panose="020B0502020202020204" pitchFamily="34" charset="0"/>
            </a:endParaRPr>
          </a:p>
          <a:p>
            <a:endParaRPr lang="es-CO" dirty="0">
              <a:latin typeface="Century Gothic" panose="020B0502020202020204" pitchFamily="34" charset="0"/>
            </a:endParaRPr>
          </a:p>
          <a:p>
            <a:endParaRPr lang="es-CO" dirty="0">
              <a:latin typeface="Century Gothic" panose="020B0502020202020204" pitchFamily="34" charset="0"/>
            </a:endParaRPr>
          </a:p>
          <a:p>
            <a:endParaRPr lang="es-CO" dirty="0">
              <a:latin typeface="Century Gothic" panose="020B0502020202020204" pitchFamily="34" charset="0"/>
            </a:endParaRPr>
          </a:p>
          <a:p>
            <a:endParaRPr lang="es-CO" dirty="0">
              <a:latin typeface="Century Gothic" panose="020B0502020202020204" pitchFamily="34" charset="0"/>
            </a:endParaRPr>
          </a:p>
          <a:p>
            <a:pPr marL="285750" indent="-285750">
              <a:buFont typeface="Arial" panose="020B0604020202020204" pitchFamily="34" charset="0"/>
              <a:buChar char="•"/>
            </a:pPr>
            <a:endParaRPr lang="es-CO" dirty="0">
              <a:latin typeface="Century Gothic" panose="020B0502020202020204" pitchFamily="34" charset="0"/>
            </a:endParaRPr>
          </a:p>
          <a:p>
            <a:endParaRPr lang="es-CO" dirty="0">
              <a:latin typeface="Century Gothic" panose="020B0502020202020204" pitchFamily="34" charset="0"/>
            </a:endParaRPr>
          </a:p>
          <a:p>
            <a:pPr marL="285750" indent="-285750">
              <a:buFont typeface="Arial" panose="020B0604020202020204" pitchFamily="34" charset="0"/>
              <a:buChar char="•"/>
            </a:pPr>
            <a:endParaRPr lang="es-CO" dirty="0">
              <a:latin typeface="Century Gothic" panose="020B0502020202020204" pitchFamily="34" charset="0"/>
            </a:endParaRPr>
          </a:p>
          <a:p>
            <a:pPr marL="285750" indent="-285750">
              <a:buFont typeface="Arial" panose="020B0604020202020204" pitchFamily="34" charset="0"/>
              <a:buChar char="•"/>
            </a:pPr>
            <a:endParaRPr lang="es-CO" dirty="0">
              <a:latin typeface="Century Gothic" panose="020B0502020202020204" pitchFamily="34" charset="0"/>
            </a:endParaRPr>
          </a:p>
          <a:p>
            <a:pPr marL="285750" indent="-285750">
              <a:buFont typeface="Arial" panose="020B0604020202020204" pitchFamily="34" charset="0"/>
              <a:buChar char="•"/>
            </a:pPr>
            <a:endParaRPr lang="es-CO" dirty="0">
              <a:latin typeface="Century Gothic" panose="020B0502020202020204" pitchFamily="34" charset="0"/>
            </a:endParaRPr>
          </a:p>
          <a:p>
            <a:pPr marL="285750" indent="-285750">
              <a:buFont typeface="Arial" panose="020B0604020202020204" pitchFamily="34" charset="0"/>
              <a:buChar char="•"/>
            </a:pPr>
            <a:endParaRPr lang="es-CO" dirty="0">
              <a:latin typeface="Century Gothic" panose="020B0502020202020204" pitchFamily="34" charset="0"/>
            </a:endParaRPr>
          </a:p>
          <a:p>
            <a:pPr marL="285750" indent="-285750">
              <a:buFont typeface="Arial" panose="020B0604020202020204" pitchFamily="34" charset="0"/>
              <a:buChar char="•"/>
            </a:pPr>
            <a:endParaRPr lang="es-CO" dirty="0">
              <a:latin typeface="Century Gothic" panose="020B0502020202020204" pitchFamily="34" charset="0"/>
            </a:endParaRPr>
          </a:p>
          <a:p>
            <a:r>
              <a:rPr lang="es-CO" sz="1800" b="1" dirty="0">
                <a:latin typeface="Century Gothic" panose="020B0502020202020204" pitchFamily="34" charset="0"/>
              </a:rPr>
              <a:t>Correo:</a:t>
            </a:r>
          </a:p>
          <a:p>
            <a:r>
              <a:rPr lang="es-CO" sz="1800" dirty="0">
                <a:latin typeface="Century Gothic" panose="020B0502020202020204" pitchFamily="34" charset="0"/>
                <a:hlinkClick r:id="rId4">
                  <a:extLst>
                    <a:ext uri="{A12FA001-AC4F-418D-AE19-62706E023703}">
                      <ahyp:hlinkClr xmlns:ahyp="http://schemas.microsoft.com/office/drawing/2018/hyperlinkcolor" val="tx"/>
                    </a:ext>
                  </a:extLst>
                </a:hlinkClick>
              </a:rPr>
              <a:t>d.alvarezm@uniandes.edu.co</a:t>
            </a:r>
            <a:r>
              <a:rPr lang="es-CO" sz="1800" dirty="0">
                <a:latin typeface="Century Gothic" panose="020B0502020202020204" pitchFamily="34" charset="0"/>
              </a:rPr>
              <a:t> </a:t>
            </a:r>
          </a:p>
          <a:p>
            <a:r>
              <a:rPr lang="es-CO" sz="1800" dirty="0">
                <a:latin typeface="Century Gothic" panose="020B0502020202020204" pitchFamily="34" charset="0"/>
              </a:rPr>
              <a:t> </a:t>
            </a:r>
          </a:p>
          <a:p>
            <a:endParaRPr lang="es-CO" dirty="0">
              <a:latin typeface="Century Gothic" panose="020B0502020202020204" pitchFamily="34" charset="0"/>
            </a:endParaRPr>
          </a:p>
          <a:p>
            <a:endParaRPr lang="es-CO" dirty="0">
              <a:latin typeface="Century Gothic" panose="020B0502020202020204" pitchFamily="34" charset="0"/>
            </a:endParaRPr>
          </a:p>
          <a:p>
            <a:endParaRPr lang="es-CO" dirty="0">
              <a:latin typeface="Century Gothic" panose="020B0502020202020204" pitchFamily="34" charset="0"/>
            </a:endParaRPr>
          </a:p>
          <a:p>
            <a:endParaRPr lang="es-CO" dirty="0">
              <a:latin typeface="Century Gothic" panose="020B0502020202020204" pitchFamily="34" charset="0"/>
            </a:endParaRPr>
          </a:p>
        </p:txBody>
      </p:sp>
      <p:graphicFrame>
        <p:nvGraphicFramePr>
          <p:cNvPr id="4" name="Tabla 3">
            <a:extLst>
              <a:ext uri="{FF2B5EF4-FFF2-40B4-BE49-F238E27FC236}">
                <a16:creationId xmlns:a16="http://schemas.microsoft.com/office/drawing/2014/main" id="{249BE4D6-2B3B-4251-861C-F6D07A65FB81}"/>
              </a:ext>
            </a:extLst>
          </p:cNvPr>
          <p:cNvGraphicFramePr>
            <a:graphicFrameLocks noGrp="1"/>
          </p:cNvGraphicFramePr>
          <p:nvPr>
            <p:extLst>
              <p:ext uri="{D42A27DB-BD31-4B8C-83A1-F6EECF244321}">
                <p14:modId xmlns:p14="http://schemas.microsoft.com/office/powerpoint/2010/main" val="1111423085"/>
              </p:ext>
            </p:extLst>
          </p:nvPr>
        </p:nvGraphicFramePr>
        <p:xfrm>
          <a:off x="3917620" y="2683877"/>
          <a:ext cx="8804849" cy="3108960"/>
        </p:xfrm>
        <a:graphic>
          <a:graphicData uri="http://schemas.openxmlformats.org/drawingml/2006/table">
            <a:tbl>
              <a:tblPr firstRow="1" bandRow="1">
                <a:tableStyleId>{2D5ABB26-0587-4C30-8999-92F81FD0307C}</a:tableStyleId>
              </a:tblPr>
              <a:tblGrid>
                <a:gridCol w="4164455">
                  <a:extLst>
                    <a:ext uri="{9D8B030D-6E8A-4147-A177-3AD203B41FA5}">
                      <a16:colId xmlns:a16="http://schemas.microsoft.com/office/drawing/2014/main" val="20000"/>
                    </a:ext>
                  </a:extLst>
                </a:gridCol>
                <a:gridCol w="4283441">
                  <a:extLst>
                    <a:ext uri="{9D8B030D-6E8A-4147-A177-3AD203B41FA5}">
                      <a16:colId xmlns:a16="http://schemas.microsoft.com/office/drawing/2014/main" val="20001"/>
                    </a:ext>
                  </a:extLst>
                </a:gridCol>
                <a:gridCol w="356953">
                  <a:extLst>
                    <a:ext uri="{9D8B030D-6E8A-4147-A177-3AD203B41FA5}">
                      <a16:colId xmlns:a16="http://schemas.microsoft.com/office/drawing/2014/main" val="20002"/>
                    </a:ext>
                  </a:extLst>
                </a:gridCol>
              </a:tblGrid>
              <a:tr h="370840">
                <a:tc>
                  <a:txBody>
                    <a:bodyPr/>
                    <a:lstStyle/>
                    <a:p>
                      <a:r>
                        <a:rPr lang="es-CO" sz="1800" b="1" dirty="0">
                          <a:latin typeface="Century Gothic" panose="020B0502020202020204" pitchFamily="34" charset="0"/>
                        </a:rPr>
                        <a:t>Cursos:</a:t>
                      </a:r>
                    </a:p>
                    <a:p>
                      <a:pPr marL="285750" indent="-285750">
                        <a:buFont typeface="Arial" panose="020B0604020202020204" pitchFamily="34" charset="0"/>
                        <a:buChar char="•"/>
                      </a:pPr>
                      <a:endParaRPr lang="es-CO" sz="1800" dirty="0">
                        <a:latin typeface="Century Gothic" panose="020B0502020202020204" pitchFamily="34" charset="0"/>
                      </a:endParaRPr>
                    </a:p>
                    <a:p>
                      <a:pPr marL="285750" indent="-285750">
                        <a:buFont typeface="Arial" panose="020B0604020202020204" pitchFamily="34" charset="0"/>
                        <a:buChar char="•"/>
                      </a:pPr>
                      <a:endParaRPr lang="es-CO" sz="1800" dirty="0">
                        <a:latin typeface="Century Gothic" panose="020B0502020202020204" pitchFamily="34" charset="0"/>
                      </a:endParaRPr>
                    </a:p>
                    <a:p>
                      <a:pPr marL="285750" indent="-285750">
                        <a:buFont typeface="Arial" panose="020B0604020202020204" pitchFamily="34" charset="0"/>
                        <a:buChar char="•"/>
                      </a:pPr>
                      <a:endParaRPr lang="es-CO" sz="1800" dirty="0">
                        <a:latin typeface="Century Gothic" panose="020B0502020202020204" pitchFamily="34" charset="0"/>
                      </a:endParaRPr>
                    </a:p>
                    <a:p>
                      <a:pPr marL="285750" indent="-285750">
                        <a:buFont typeface="Arial" panose="020B0604020202020204" pitchFamily="34" charset="0"/>
                        <a:buChar char="•"/>
                      </a:pPr>
                      <a:endParaRPr lang="es-CO" sz="1800" dirty="0">
                        <a:latin typeface="Century Gothic" panose="020B0502020202020204" pitchFamily="34" charset="0"/>
                      </a:endParaRPr>
                    </a:p>
                    <a:p>
                      <a:pPr marL="285750" indent="-285750">
                        <a:buFont typeface="Arial" panose="020B0604020202020204" pitchFamily="34" charset="0"/>
                        <a:buChar char="•"/>
                      </a:pPr>
                      <a:endParaRPr lang="es-CO" sz="1800" dirty="0">
                        <a:latin typeface="Century Gothic" panose="020B0502020202020204" pitchFamily="34" charset="0"/>
                      </a:endParaRPr>
                    </a:p>
                    <a:p>
                      <a:pPr marL="285750" indent="-285750">
                        <a:buFont typeface="Arial" panose="020B0604020202020204" pitchFamily="34" charset="0"/>
                        <a:buChar char="•"/>
                      </a:pPr>
                      <a:endParaRPr lang="es-CO" sz="1800" dirty="0">
                        <a:latin typeface="Century Gothic" panose="020B0502020202020204" pitchFamily="34" charset="0"/>
                      </a:endParaRPr>
                    </a:p>
                    <a:p>
                      <a:pPr marL="285750" indent="-285750">
                        <a:buFont typeface="Arial" panose="020B0604020202020204" pitchFamily="34" charset="0"/>
                        <a:buChar char="•"/>
                      </a:pPr>
                      <a:endParaRPr lang="es-CO" sz="1800" dirty="0">
                        <a:latin typeface="Century Gothic" panose="020B0502020202020204" pitchFamily="34" charset="0"/>
                      </a:endParaRPr>
                    </a:p>
                    <a:p>
                      <a:pPr marL="285750" indent="-285750">
                        <a:buFont typeface="Arial" panose="020B0604020202020204" pitchFamily="34" charset="0"/>
                        <a:buChar char="•"/>
                      </a:pPr>
                      <a:endParaRPr lang="es-CO" sz="1800" dirty="0">
                        <a:latin typeface="Century Gothic" panose="020B0502020202020204" pitchFamily="34" charset="0"/>
                      </a:endParaRPr>
                    </a:p>
                    <a:p>
                      <a:pPr marL="285750" indent="-285750">
                        <a:buFont typeface="Arial" panose="020B0604020202020204" pitchFamily="34" charset="0"/>
                        <a:buChar char="•"/>
                      </a:pPr>
                      <a:endParaRPr lang="es-CO" sz="1800" dirty="0">
                        <a:latin typeface="Century Gothic" panose="020B0502020202020204" pitchFamily="34" charset="0"/>
                      </a:endParaRPr>
                    </a:p>
                  </a:txBody>
                  <a:tcPr/>
                </a:tc>
                <a:tc>
                  <a:txBody>
                    <a:bodyPr/>
                    <a:lstStyle/>
                    <a:p>
                      <a:r>
                        <a:rPr lang="es-CO" sz="1800" b="1" kern="1200" dirty="0">
                          <a:solidFill>
                            <a:schemeClr val="tx1"/>
                          </a:solidFill>
                          <a:latin typeface="Century Gothic" panose="020B0502020202020204" pitchFamily="34" charset="0"/>
                          <a:ea typeface="+mn-ea"/>
                          <a:cs typeface="+mn-cs"/>
                        </a:rPr>
                        <a:t>Universidades:</a:t>
                      </a:r>
                    </a:p>
                    <a:p>
                      <a:pPr marL="285750" marR="0" lvl="0" indent="-285750" algn="l" defTabSz="81308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CO" sz="1800" b="0" i="0" u="none" strike="noStrike" kern="1200" cap="none" dirty="0">
                          <a:solidFill>
                            <a:srgbClr val="000000"/>
                          </a:solidFill>
                          <a:latin typeface="Century Gothic" panose="020B0502020202020204" pitchFamily="34" charset="0"/>
                          <a:ea typeface="+mn-ea"/>
                          <a:cs typeface="Arial"/>
                          <a:sym typeface="Arial"/>
                        </a:rPr>
                        <a:t>U. Tecnológica de Pereira</a:t>
                      </a:r>
                    </a:p>
                    <a:p>
                      <a:pPr marL="285750" marR="0" lvl="0" indent="-285750" algn="l" defTabSz="81308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CO" sz="1800" b="0" i="0" u="none" strike="noStrike" kern="1200" cap="none" dirty="0">
                          <a:solidFill>
                            <a:srgbClr val="000000"/>
                          </a:solidFill>
                          <a:latin typeface="Century Gothic" panose="020B0502020202020204" pitchFamily="34" charset="0"/>
                          <a:ea typeface="+mn-ea"/>
                          <a:cs typeface="Arial"/>
                          <a:sym typeface="Arial"/>
                        </a:rPr>
                        <a:t>U. Estadual Paulista</a:t>
                      </a:r>
                    </a:p>
                    <a:p>
                      <a:pPr marL="285750" marR="0" lvl="0" indent="-285750" algn="l" defTabSz="81308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CO" sz="1800" b="0" i="0" u="none" strike="noStrike" kern="1200" cap="none" dirty="0">
                          <a:solidFill>
                            <a:srgbClr val="000000"/>
                          </a:solidFill>
                          <a:latin typeface="Century Gothic" panose="020B0502020202020204" pitchFamily="34" charset="0"/>
                          <a:ea typeface="+mn-ea"/>
                          <a:cs typeface="Arial"/>
                          <a:sym typeface="Arial"/>
                        </a:rPr>
                        <a:t>U. de La Salle</a:t>
                      </a:r>
                    </a:p>
                    <a:p>
                      <a:endParaRPr lang="es-CO" sz="1800" b="1" kern="1200" dirty="0">
                        <a:solidFill>
                          <a:schemeClr val="tx1"/>
                        </a:solidFill>
                        <a:latin typeface="Century Gothic" panose="020B0502020202020204" pitchFamily="34" charset="0"/>
                        <a:ea typeface="+mn-ea"/>
                        <a:cs typeface="+mn-cs"/>
                      </a:endParaRPr>
                    </a:p>
                    <a:p>
                      <a:r>
                        <a:rPr lang="es-CO" sz="1800" b="1" kern="1200" dirty="0">
                          <a:solidFill>
                            <a:schemeClr val="tx1"/>
                          </a:solidFill>
                          <a:latin typeface="Century Gothic" panose="020B0502020202020204" pitchFamily="34" charset="0"/>
                          <a:ea typeface="+mn-ea"/>
                          <a:cs typeface="+mn-cs"/>
                        </a:rPr>
                        <a:t>Consultoría: </a:t>
                      </a:r>
                      <a:endParaRPr lang="es-CO" sz="1800" b="0" i="0" u="none" strike="noStrike" cap="none" dirty="0">
                        <a:solidFill>
                          <a:srgbClr val="000000"/>
                        </a:solidFill>
                        <a:latin typeface="Century Gothic" panose="020B0502020202020204" pitchFamily="34" charset="0"/>
                        <a:ea typeface="+mn-ea"/>
                        <a:cs typeface="Arial"/>
                        <a:sym typeface="Arial"/>
                      </a:endParaRPr>
                    </a:p>
                    <a:p>
                      <a:pPr marL="285750" indent="-285750">
                        <a:buFont typeface="Arial" panose="020B0604020202020204" pitchFamily="34" charset="0"/>
                        <a:buChar char="•"/>
                      </a:pPr>
                      <a:r>
                        <a:rPr lang="es-CO" sz="1800" b="0" i="0" u="none" strike="noStrike" cap="none" dirty="0">
                          <a:solidFill>
                            <a:srgbClr val="000000"/>
                          </a:solidFill>
                          <a:latin typeface="Century Gothic" panose="020B0502020202020204" pitchFamily="34" charset="0"/>
                          <a:ea typeface="+mn-ea"/>
                          <a:cs typeface="Arial"/>
                          <a:sym typeface="Arial"/>
                        </a:rPr>
                        <a:t>Prospectiva agropecuaria (UPRA)</a:t>
                      </a:r>
                    </a:p>
                    <a:p>
                      <a:pPr marL="0" indent="0">
                        <a:buFont typeface="Arial" panose="020B0604020202020204" pitchFamily="34" charset="0"/>
                        <a:buNone/>
                      </a:pPr>
                      <a:endParaRPr lang="es-CO" sz="1800" kern="1200" baseline="0" dirty="0">
                        <a:solidFill>
                          <a:schemeClr val="tx1"/>
                        </a:solidFill>
                        <a:latin typeface="Century Gothic" panose="020B0502020202020204" pitchFamily="34" charset="0"/>
                        <a:ea typeface="+mn-ea"/>
                        <a:cs typeface="+mn-cs"/>
                      </a:endParaRPr>
                    </a:p>
                    <a:p>
                      <a:r>
                        <a:rPr lang="es-CO" sz="1800" b="1" i="0" u="none" strike="noStrike" kern="1200" cap="none" dirty="0">
                          <a:solidFill>
                            <a:schemeClr val="tx1"/>
                          </a:solidFill>
                          <a:latin typeface="Century Gothic" panose="020B0502020202020204" pitchFamily="34" charset="0"/>
                          <a:ea typeface="+mn-ea"/>
                          <a:cs typeface="+mn-cs"/>
                          <a:sym typeface="Arial"/>
                        </a:rPr>
                        <a:t>Proyectos (I+D</a:t>
                      </a:r>
                      <a:r>
                        <a:rPr lang="es-CO" sz="1800" b="1" kern="1200" dirty="0">
                          <a:solidFill>
                            <a:schemeClr val="tx1"/>
                          </a:solidFill>
                          <a:latin typeface="+mn-lt"/>
                          <a:ea typeface="+mn-ea"/>
                          <a:cs typeface="+mn-cs"/>
                        </a:rPr>
                        <a:t>+i)</a:t>
                      </a:r>
                    </a:p>
                    <a:p>
                      <a:pPr marL="285750" marR="0" lvl="0" indent="-285750" algn="l" defTabSz="81308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CO" sz="1800" b="0" i="0" u="none" strike="noStrike" cap="none" dirty="0">
                          <a:solidFill>
                            <a:schemeClr val="tx1"/>
                          </a:solidFill>
                          <a:latin typeface="Century Gothic" panose="020B0502020202020204" pitchFamily="34" charset="0"/>
                          <a:ea typeface="+mn-ea"/>
                          <a:cs typeface="+mn-cs"/>
                          <a:sym typeface="Arial"/>
                        </a:rPr>
                        <a:t>Trabajo sin trabajo</a:t>
                      </a:r>
                    </a:p>
                    <a:p>
                      <a:pPr marL="285750" indent="-285750">
                        <a:buFont typeface="Arial" panose="020B0604020202020204" pitchFamily="34" charset="0"/>
                        <a:buChar char="•"/>
                      </a:pPr>
                      <a:r>
                        <a:rPr lang="es-CO" sz="1800" b="0" i="0" u="none" strike="noStrike" cap="none" dirty="0" err="1">
                          <a:solidFill>
                            <a:schemeClr val="tx1"/>
                          </a:solidFill>
                          <a:latin typeface="Century Gothic" panose="020B0502020202020204" pitchFamily="34" charset="0"/>
                          <a:ea typeface="+mn-ea"/>
                          <a:cs typeface="+mn-cs"/>
                          <a:sym typeface="Arial"/>
                        </a:rPr>
                        <a:t>Packing</a:t>
                      </a:r>
                      <a:r>
                        <a:rPr lang="es-CO" sz="1800" b="0" i="0" u="none" strike="noStrike" cap="none" dirty="0">
                          <a:solidFill>
                            <a:schemeClr val="tx1"/>
                          </a:solidFill>
                          <a:latin typeface="Century Gothic" panose="020B0502020202020204" pitchFamily="34" charset="0"/>
                          <a:ea typeface="+mn-ea"/>
                          <a:cs typeface="+mn-cs"/>
                          <a:sym typeface="Arial"/>
                        </a:rPr>
                        <a:t> </a:t>
                      </a:r>
                      <a:r>
                        <a:rPr lang="es-CO" sz="1800" b="0" i="0" u="none" strike="noStrike" cap="none" dirty="0" err="1">
                          <a:solidFill>
                            <a:schemeClr val="tx1"/>
                          </a:solidFill>
                          <a:latin typeface="Century Gothic" panose="020B0502020202020204" pitchFamily="34" charset="0"/>
                          <a:ea typeface="+mn-ea"/>
                          <a:cs typeface="+mn-cs"/>
                          <a:sym typeface="Arial"/>
                        </a:rPr>
                        <a:t>dynamic</a:t>
                      </a:r>
                      <a:r>
                        <a:rPr lang="es-CO" sz="1800" b="0" i="0" u="none" strike="noStrike" cap="none" dirty="0">
                          <a:solidFill>
                            <a:schemeClr val="tx1"/>
                          </a:solidFill>
                          <a:latin typeface="Century Gothic" panose="020B0502020202020204" pitchFamily="34" charset="0"/>
                          <a:ea typeface="+mn-ea"/>
                          <a:cs typeface="+mn-cs"/>
                          <a:sym typeface="Arial"/>
                        </a:rPr>
                        <a:t> </a:t>
                      </a:r>
                      <a:r>
                        <a:rPr lang="es-CO" sz="1800" b="0" i="0" u="none" strike="noStrike" cap="none" dirty="0" err="1">
                          <a:solidFill>
                            <a:schemeClr val="tx1"/>
                          </a:solidFill>
                          <a:latin typeface="Century Gothic" panose="020B0502020202020204" pitchFamily="34" charset="0"/>
                          <a:ea typeface="+mn-ea"/>
                          <a:cs typeface="+mn-cs"/>
                          <a:sym typeface="Arial"/>
                        </a:rPr>
                        <a:t>stability</a:t>
                      </a:r>
                      <a:r>
                        <a:rPr lang="es-CO" sz="1800" b="0" i="0" u="none" strike="noStrike" cap="none" dirty="0">
                          <a:solidFill>
                            <a:schemeClr val="tx1"/>
                          </a:solidFill>
                          <a:latin typeface="Century Gothic" panose="020B0502020202020204" pitchFamily="34" charset="0"/>
                          <a:ea typeface="+mn-ea"/>
                          <a:cs typeface="+mn-cs"/>
                          <a:sym typeface="Arial"/>
                        </a:rPr>
                        <a:t> </a:t>
                      </a:r>
                    </a:p>
                  </a:txBody>
                  <a:tcPr/>
                </a:tc>
                <a:tc>
                  <a:txBody>
                    <a:bodyPr/>
                    <a:lstStyle/>
                    <a:p>
                      <a:endParaRPr lang="en-US" sz="1800" b="0" kern="1200" dirty="0">
                        <a:solidFill>
                          <a:schemeClr val="tx1"/>
                        </a:solidFill>
                        <a:latin typeface="Century Gothic" panose="020B0502020202020204" pitchFamily="34" charset="0"/>
                        <a:ea typeface="+mn-ea"/>
                        <a:cs typeface="+mn-cs"/>
                      </a:endParaRPr>
                    </a:p>
                  </a:txBody>
                  <a:tcPr/>
                </a:tc>
                <a:extLst>
                  <a:ext uri="{0D108BD9-81ED-4DB2-BD59-A6C34878D82A}">
                    <a16:rowId xmlns:a16="http://schemas.microsoft.com/office/drawing/2014/main" val="10000"/>
                  </a:ext>
                </a:extLst>
              </a:tr>
            </a:tbl>
          </a:graphicData>
        </a:graphic>
      </p:graphicFrame>
      <p:sp>
        <p:nvSpPr>
          <p:cNvPr id="14" name="CuadroTexto 13">
            <a:extLst>
              <a:ext uri="{FF2B5EF4-FFF2-40B4-BE49-F238E27FC236}">
                <a16:creationId xmlns:a16="http://schemas.microsoft.com/office/drawing/2014/main" id="{DD668EDB-8126-49AB-8FB1-D1A708D5BC2A}"/>
              </a:ext>
            </a:extLst>
          </p:cNvPr>
          <p:cNvSpPr txBox="1"/>
          <p:nvPr/>
        </p:nvSpPr>
        <p:spPr>
          <a:xfrm>
            <a:off x="149469" y="4038511"/>
            <a:ext cx="3212447" cy="1754326"/>
          </a:xfrm>
          <a:prstGeom prst="rect">
            <a:avLst/>
          </a:prstGeom>
          <a:noFill/>
        </p:spPr>
        <p:txBody>
          <a:bodyPr wrap="square">
            <a:spAutoFit/>
          </a:bodyPr>
          <a:lstStyle/>
          <a:p>
            <a:pPr algn="ctr"/>
            <a:r>
              <a:rPr lang="es-CO" sz="3600" b="1" dirty="0">
                <a:solidFill>
                  <a:schemeClr val="tx1"/>
                </a:solidFill>
                <a:latin typeface="Century Gothic" panose="020B0502020202020204" pitchFamily="34" charset="0"/>
              </a:rPr>
              <a:t>David Álvarez</a:t>
            </a:r>
          </a:p>
          <a:p>
            <a:pPr algn="ctr"/>
            <a:r>
              <a:rPr lang="es-CO" sz="3600" b="1" dirty="0">
                <a:latin typeface="Century Gothic" panose="020B0502020202020204" pitchFamily="34" charset="0"/>
              </a:rPr>
              <a:t>Martínez</a:t>
            </a:r>
            <a:endParaRPr lang="es-CO" sz="3600" b="1" dirty="0">
              <a:solidFill>
                <a:schemeClr val="tx1"/>
              </a:solidFill>
              <a:latin typeface="Century Gothic" panose="020B0502020202020204" pitchFamily="34" charset="0"/>
            </a:endParaRPr>
          </a:p>
        </p:txBody>
      </p:sp>
      <p:pic>
        <p:nvPicPr>
          <p:cNvPr id="15" name="Picture 4" descr="https://industrial.uniandes.edu.co/images/David.png">
            <a:extLst>
              <a:ext uri="{FF2B5EF4-FFF2-40B4-BE49-F238E27FC236}">
                <a16:creationId xmlns:a16="http://schemas.microsoft.com/office/drawing/2014/main" id="{2C8E32A3-1053-4912-832E-8837D3E078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332" y="595666"/>
            <a:ext cx="2949848" cy="3032878"/>
          </a:xfrm>
          <a:prstGeom prst="rect">
            <a:avLst/>
          </a:prstGeom>
          <a:noFill/>
          <a:extLst>
            <a:ext uri="{909E8E84-426E-40DD-AFC4-6F175D3DCCD1}">
              <a14:hiddenFill xmlns:a14="http://schemas.microsoft.com/office/drawing/2010/main">
                <a:solidFill>
                  <a:srgbClr val="FFFFFF"/>
                </a:solidFill>
              </a14:hiddenFill>
            </a:ext>
          </a:extLst>
        </p:spPr>
      </p:pic>
      <p:sp>
        <p:nvSpPr>
          <p:cNvPr id="17" name="CuadroTexto 16">
            <a:extLst>
              <a:ext uri="{FF2B5EF4-FFF2-40B4-BE49-F238E27FC236}">
                <a16:creationId xmlns:a16="http://schemas.microsoft.com/office/drawing/2014/main" id="{777DE8DB-87E5-4ABB-9BED-D2F406CB93F6}"/>
              </a:ext>
            </a:extLst>
          </p:cNvPr>
          <p:cNvSpPr txBox="1"/>
          <p:nvPr/>
        </p:nvSpPr>
        <p:spPr>
          <a:xfrm>
            <a:off x="4082535" y="1454121"/>
            <a:ext cx="7945342" cy="1200329"/>
          </a:xfrm>
          <a:prstGeom prst="rect">
            <a:avLst/>
          </a:prstGeom>
          <a:noFill/>
        </p:spPr>
        <p:txBody>
          <a:bodyPr wrap="square">
            <a:spAutoFit/>
          </a:bodyPr>
          <a:lstStyle/>
          <a:p>
            <a:pPr marL="285750" indent="-285750">
              <a:buFont typeface="Arial" panose="020B0604020202020204" pitchFamily="34" charset="0"/>
              <a:buChar char="•"/>
            </a:pPr>
            <a:r>
              <a:rPr lang="es-CO" sz="1800" dirty="0">
                <a:latin typeface="Century Gothic" panose="020B0502020202020204" pitchFamily="34" charset="0"/>
              </a:rPr>
              <a:t>Profesor Asistente de la Universidad de Los Andes, Colombia Facultad de Ingeniería</a:t>
            </a:r>
            <a:r>
              <a:rPr lang="es-CO" dirty="0">
                <a:latin typeface="Century Gothic" panose="020B0502020202020204" pitchFamily="34" charset="0"/>
              </a:rPr>
              <a:t>, Programa de Ingeniería Industrial.</a:t>
            </a:r>
            <a:endParaRPr lang="es-CO" sz="1800" dirty="0">
              <a:latin typeface="Century Gothic" panose="020B0502020202020204" pitchFamily="34" charset="0"/>
            </a:endParaRPr>
          </a:p>
          <a:p>
            <a:pPr marL="285750" indent="-285750">
              <a:buFont typeface="Arial" panose="020B0604020202020204" pitchFamily="34" charset="0"/>
              <a:buChar char="•"/>
            </a:pPr>
            <a:r>
              <a:rPr lang="es-CO" sz="1800" dirty="0">
                <a:latin typeface="Century Gothic" panose="020B0502020202020204" pitchFamily="34" charset="0"/>
              </a:rPr>
              <a:t>Profesor Adjunto de la Universidad de Andrés</a:t>
            </a:r>
            <a:r>
              <a:rPr lang="es-CO" dirty="0">
                <a:latin typeface="Century Gothic" panose="020B0502020202020204" pitchFamily="34" charset="0"/>
              </a:rPr>
              <a:t> Bello, Chile    Facultad de Ingeniería, Programas de Posgrado Área Industrias.</a:t>
            </a:r>
            <a:endParaRPr lang="es-CO" sz="1800" dirty="0">
              <a:latin typeface="Century Gothic" panose="020B0502020202020204" pitchFamily="34" charset="0"/>
            </a:endParaRPr>
          </a:p>
        </p:txBody>
      </p:sp>
      <p:sp>
        <p:nvSpPr>
          <p:cNvPr id="18" name="CuadroTexto 17">
            <a:extLst>
              <a:ext uri="{FF2B5EF4-FFF2-40B4-BE49-F238E27FC236}">
                <a16:creationId xmlns:a16="http://schemas.microsoft.com/office/drawing/2014/main" id="{CBCEB732-D10B-44C6-8C31-0D9217959D52}"/>
              </a:ext>
            </a:extLst>
          </p:cNvPr>
          <p:cNvSpPr txBox="1"/>
          <p:nvPr/>
        </p:nvSpPr>
        <p:spPr>
          <a:xfrm>
            <a:off x="4128710" y="3115681"/>
            <a:ext cx="3872290" cy="3139321"/>
          </a:xfrm>
          <a:prstGeom prst="rect">
            <a:avLst/>
          </a:prstGeom>
          <a:noFill/>
        </p:spPr>
        <p:txBody>
          <a:bodyPr wrap="square">
            <a:spAutoFit/>
          </a:bodyPr>
          <a:lstStyle/>
          <a:p>
            <a:pPr marL="285750" indent="-285750">
              <a:buFont typeface="Arial" panose="020B0604020202020204" pitchFamily="34" charset="0"/>
              <a:buChar char="•"/>
            </a:pPr>
            <a:r>
              <a:rPr lang="es-CO" sz="1800" dirty="0">
                <a:solidFill>
                  <a:schemeClr val="tx1"/>
                </a:solidFill>
                <a:latin typeface="Century Gothic" panose="020B0502020202020204" pitchFamily="34" charset="0"/>
                <a:ea typeface="+mn-ea"/>
                <a:cs typeface="+mn-cs"/>
              </a:rPr>
              <a:t>Programación I</a:t>
            </a:r>
          </a:p>
          <a:p>
            <a:pPr marL="285750" indent="-285750">
              <a:buFont typeface="Arial" panose="020B0604020202020204" pitchFamily="34" charset="0"/>
              <a:buChar char="•"/>
            </a:pPr>
            <a:r>
              <a:rPr lang="es-CO" dirty="0">
                <a:latin typeface="Century Gothic" panose="020B0502020202020204" pitchFamily="34" charset="0"/>
              </a:rPr>
              <a:t>Sistemas de Apoyo a la Decisión</a:t>
            </a:r>
          </a:p>
          <a:p>
            <a:pPr marL="285750" indent="-285750">
              <a:buFont typeface="Arial" panose="020B0604020202020204" pitchFamily="34" charset="0"/>
              <a:buChar char="•"/>
            </a:pPr>
            <a:r>
              <a:rPr lang="es-CO" sz="1800" dirty="0">
                <a:solidFill>
                  <a:schemeClr val="tx1"/>
                </a:solidFill>
                <a:latin typeface="Century Gothic" panose="020B0502020202020204" pitchFamily="34" charset="0"/>
                <a:ea typeface="+mn-ea"/>
                <a:cs typeface="+mn-cs"/>
              </a:rPr>
              <a:t>Programaci</a:t>
            </a:r>
            <a:r>
              <a:rPr lang="es-CO" dirty="0">
                <a:latin typeface="Century Gothic" panose="020B0502020202020204" pitchFamily="34" charset="0"/>
              </a:rPr>
              <a:t>ón Estructurada</a:t>
            </a:r>
          </a:p>
          <a:p>
            <a:pPr marL="285750" indent="-285750">
              <a:buFont typeface="Arial" panose="020B0604020202020204" pitchFamily="34" charset="0"/>
              <a:buChar char="•"/>
            </a:pPr>
            <a:r>
              <a:rPr lang="es-CO" sz="1800" dirty="0">
                <a:solidFill>
                  <a:schemeClr val="tx1"/>
                </a:solidFill>
                <a:latin typeface="Century Gothic" panose="020B0502020202020204" pitchFamily="34" charset="0"/>
                <a:ea typeface="+mn-ea"/>
                <a:cs typeface="+mn-cs"/>
              </a:rPr>
              <a:t>Programación Lineal</a:t>
            </a:r>
          </a:p>
          <a:p>
            <a:pPr marL="285750" indent="-285750">
              <a:buFont typeface="Arial" panose="020B0604020202020204" pitchFamily="34" charset="0"/>
              <a:buChar char="•"/>
            </a:pPr>
            <a:r>
              <a:rPr lang="es-CO" dirty="0">
                <a:latin typeface="Century Gothic" panose="020B0502020202020204" pitchFamily="34" charset="0"/>
              </a:rPr>
              <a:t>Investigación de Operaciones</a:t>
            </a:r>
            <a:endParaRPr lang="es-CO" sz="1800" dirty="0">
              <a:solidFill>
                <a:schemeClr val="tx1"/>
              </a:solidFill>
              <a:latin typeface="Century Gothic" panose="020B0502020202020204" pitchFamily="34" charset="0"/>
              <a:ea typeface="+mn-ea"/>
              <a:cs typeface="+mn-cs"/>
            </a:endParaRPr>
          </a:p>
          <a:p>
            <a:pPr marL="285750" indent="-285750">
              <a:buFont typeface="Arial" panose="020B0604020202020204" pitchFamily="34" charset="0"/>
              <a:buChar char="•"/>
            </a:pPr>
            <a:r>
              <a:rPr lang="es-CO" sz="1800" dirty="0">
                <a:solidFill>
                  <a:schemeClr val="tx1"/>
                </a:solidFill>
                <a:latin typeface="Century Gothic" panose="020B0502020202020204" pitchFamily="34" charset="0"/>
                <a:ea typeface="+mn-ea"/>
                <a:cs typeface="+mn-cs"/>
              </a:rPr>
              <a:t>Logística</a:t>
            </a:r>
          </a:p>
          <a:p>
            <a:pPr marL="285750" indent="-285750">
              <a:buFont typeface="Arial" panose="020B0604020202020204" pitchFamily="34" charset="0"/>
              <a:buChar char="•"/>
            </a:pPr>
            <a:r>
              <a:rPr lang="es-CO" sz="1800" dirty="0">
                <a:solidFill>
                  <a:schemeClr val="tx1"/>
                </a:solidFill>
                <a:latin typeface="Century Gothic" panose="020B0502020202020204" pitchFamily="34" charset="0"/>
                <a:ea typeface="+mn-ea"/>
                <a:cs typeface="+mn-cs"/>
              </a:rPr>
              <a:t>Flujo en Redes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CO" sz="1800" dirty="0">
                <a:solidFill>
                  <a:schemeClr val="tx1"/>
                </a:solidFill>
                <a:latin typeface="Century Gothic" panose="020B0502020202020204" pitchFamily="34" charset="0"/>
                <a:ea typeface="+mn-ea"/>
                <a:cs typeface="+mn-cs"/>
              </a:rPr>
              <a:t>Metaheurísticas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CO" dirty="0">
                <a:latin typeface="Century Gothic" panose="020B0502020202020204" pitchFamily="34" charset="0"/>
              </a:rPr>
              <a:t>Consultoría Empresarial</a:t>
            </a:r>
            <a:endParaRPr lang="es-CO" sz="1800" dirty="0">
              <a:solidFill>
                <a:schemeClr val="tx1"/>
              </a:solidFill>
              <a:latin typeface="Century Gothic" panose="020B0502020202020204" pitchFamily="34" charset="0"/>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lang="es-CO" sz="1800" dirty="0">
              <a:solidFill>
                <a:schemeClr val="tx1"/>
              </a:solidFill>
              <a:latin typeface="Century Gothic" panose="020B0502020202020204" pitchFamily="34" charset="0"/>
              <a:ea typeface="+mn-ea"/>
              <a:cs typeface="+mn-cs"/>
            </a:endParaRPr>
          </a:p>
        </p:txBody>
      </p:sp>
      <p:sp>
        <p:nvSpPr>
          <p:cNvPr id="20" name="CuadroTexto 19">
            <a:extLst>
              <a:ext uri="{FF2B5EF4-FFF2-40B4-BE49-F238E27FC236}">
                <a16:creationId xmlns:a16="http://schemas.microsoft.com/office/drawing/2014/main" id="{6EDD91C3-9410-4DBC-BF8F-433024BF98D0}"/>
              </a:ext>
            </a:extLst>
          </p:cNvPr>
          <p:cNvSpPr txBox="1"/>
          <p:nvPr/>
        </p:nvSpPr>
        <p:spPr>
          <a:xfrm>
            <a:off x="8055206" y="5842455"/>
            <a:ext cx="6096000" cy="646331"/>
          </a:xfrm>
          <a:prstGeom prst="rect">
            <a:avLst/>
          </a:prstGeom>
          <a:noFill/>
        </p:spPr>
        <p:txBody>
          <a:bodyPr wrap="square">
            <a:spAutoFit/>
          </a:bodyPr>
          <a:lstStyle/>
          <a:p>
            <a:pPr marL="0" lvl="0" indent="0" defTabSz="914400" eaLnBrk="1" fontAlgn="auto" latinLnBrk="0" hangingPunct="1">
              <a:buSzTx/>
              <a:buFont typeface="Arial"/>
              <a:buNone/>
              <a:tabLst/>
              <a:defRPr/>
            </a:pPr>
            <a:r>
              <a:rPr lang="es-CO" sz="1800" b="1" dirty="0" err="1">
                <a:solidFill>
                  <a:schemeClr val="tx1"/>
                </a:solidFill>
                <a:latin typeface="Century Gothic" panose="020B0502020202020204" pitchFamily="34" charset="0"/>
                <a:ea typeface="+mn-ea"/>
                <a:cs typeface="+mn-cs"/>
              </a:rPr>
              <a:t>MinCiencias</a:t>
            </a:r>
            <a:endParaRPr lang="es-CO" sz="1800" b="1" dirty="0">
              <a:solidFill>
                <a:schemeClr val="tx1"/>
              </a:solidFill>
              <a:latin typeface="Century Gothic" panose="020B0502020202020204" pitchFamily="34" charset="0"/>
              <a:ea typeface="+mn-ea"/>
              <a:cs typeface="+mn-cs"/>
            </a:endParaRPr>
          </a:p>
          <a:p>
            <a:pPr marL="285750" indent="-285750">
              <a:buFont typeface="Arial" panose="020B0604020202020204" pitchFamily="34" charset="0"/>
              <a:buChar char="•"/>
            </a:pPr>
            <a:r>
              <a:rPr lang="es-CO" sz="1800" dirty="0">
                <a:solidFill>
                  <a:schemeClr val="tx1"/>
                </a:solidFill>
                <a:latin typeface="Century Gothic" panose="020B0502020202020204" pitchFamily="34" charset="0"/>
                <a:ea typeface="+mn-ea"/>
                <a:cs typeface="+mn-cs"/>
              </a:rPr>
              <a:t>Irregular </a:t>
            </a:r>
            <a:r>
              <a:rPr lang="es-CO" sz="1800" dirty="0" err="1">
                <a:solidFill>
                  <a:schemeClr val="tx1"/>
                </a:solidFill>
                <a:latin typeface="Century Gothic" panose="020B0502020202020204" pitchFamily="34" charset="0"/>
                <a:ea typeface="+mn-ea"/>
                <a:cs typeface="+mn-cs"/>
              </a:rPr>
              <a:t>Packing</a:t>
            </a:r>
            <a:endParaRPr lang="es-CO" sz="1800" dirty="0">
              <a:solidFill>
                <a:schemeClr val="tx1"/>
              </a:solidFill>
              <a:latin typeface="Century Gothic" panose="020B0502020202020204" pitchFamily="34" charset="0"/>
              <a:ea typeface="+mn-ea"/>
              <a:cs typeface="+mn-cs"/>
            </a:endParaRPr>
          </a:p>
        </p:txBody>
      </p:sp>
      <p:graphicFrame>
        <p:nvGraphicFramePr>
          <p:cNvPr id="19" name="Tabla 18">
            <a:extLst>
              <a:ext uri="{FF2B5EF4-FFF2-40B4-BE49-F238E27FC236}">
                <a16:creationId xmlns:a16="http://schemas.microsoft.com/office/drawing/2014/main" id="{E89A4FA7-3217-419C-B2EC-5133B2D8A2C2}"/>
              </a:ext>
            </a:extLst>
          </p:cNvPr>
          <p:cNvGraphicFramePr>
            <a:graphicFrameLocks noGrp="1"/>
          </p:cNvGraphicFramePr>
          <p:nvPr>
            <p:extLst>
              <p:ext uri="{D42A27DB-BD31-4B8C-83A1-F6EECF244321}">
                <p14:modId xmlns:p14="http://schemas.microsoft.com/office/powerpoint/2010/main" val="3237874592"/>
              </p:ext>
            </p:extLst>
          </p:nvPr>
        </p:nvGraphicFramePr>
        <p:xfrm>
          <a:off x="3917620" y="1140779"/>
          <a:ext cx="6249971" cy="365760"/>
        </p:xfrm>
        <a:graphic>
          <a:graphicData uri="http://schemas.openxmlformats.org/drawingml/2006/table">
            <a:tbl>
              <a:tblPr firstRow="1" bandRow="1">
                <a:tableStyleId>{2D5ABB26-0587-4C30-8999-92F81FD0307C}</a:tableStyleId>
              </a:tblPr>
              <a:tblGrid>
                <a:gridCol w="2956067">
                  <a:extLst>
                    <a:ext uri="{9D8B030D-6E8A-4147-A177-3AD203B41FA5}">
                      <a16:colId xmlns:a16="http://schemas.microsoft.com/office/drawing/2014/main" val="20000"/>
                    </a:ext>
                  </a:extLst>
                </a:gridCol>
                <a:gridCol w="3040527">
                  <a:extLst>
                    <a:ext uri="{9D8B030D-6E8A-4147-A177-3AD203B41FA5}">
                      <a16:colId xmlns:a16="http://schemas.microsoft.com/office/drawing/2014/main" val="20001"/>
                    </a:ext>
                  </a:extLst>
                </a:gridCol>
                <a:gridCol w="253377">
                  <a:extLst>
                    <a:ext uri="{9D8B030D-6E8A-4147-A177-3AD203B41FA5}">
                      <a16:colId xmlns:a16="http://schemas.microsoft.com/office/drawing/2014/main" val="20002"/>
                    </a:ext>
                  </a:extLst>
                </a:gridCol>
              </a:tblGrid>
              <a:tr h="304550">
                <a:tc>
                  <a:txBody>
                    <a:bodyPr/>
                    <a:lstStyle/>
                    <a:p>
                      <a:r>
                        <a:rPr lang="es-CO" sz="1800" b="1" dirty="0">
                          <a:latin typeface="Century Gothic" panose="020B0502020202020204" pitchFamily="34" charset="0"/>
                        </a:rPr>
                        <a:t>Actualmente: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800" kern="1200" dirty="0">
                        <a:solidFill>
                          <a:schemeClr val="tx1"/>
                        </a:solidFill>
                        <a:latin typeface="Century Gothic" panose="020B0502020202020204" pitchFamily="34" charset="0"/>
                        <a:ea typeface="+mn-ea"/>
                        <a:cs typeface="+mn-cs"/>
                      </a:endParaRPr>
                    </a:p>
                  </a:txBody>
                  <a:tcPr/>
                </a:tc>
                <a:tc>
                  <a:txBody>
                    <a:bodyPr/>
                    <a:lstStyle/>
                    <a:p>
                      <a:endParaRPr lang="en-US" sz="1800" b="0" kern="1200" dirty="0">
                        <a:solidFill>
                          <a:schemeClr val="tx1"/>
                        </a:solidFill>
                        <a:latin typeface="Century Gothic" panose="020B0502020202020204" pitchFamily="34" charset="0"/>
                        <a:ea typeface="+mn-ea"/>
                        <a:cs typeface="+mn-cs"/>
                      </a:endParaRPr>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523547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2E10C5-C472-4BAE-96CF-AE5185FE537B}"/>
              </a:ext>
            </a:extLst>
          </p:cNvPr>
          <p:cNvSpPr>
            <a:spLocks noGrp="1"/>
          </p:cNvSpPr>
          <p:nvPr>
            <p:ph type="ctrTitle"/>
          </p:nvPr>
        </p:nvSpPr>
        <p:spPr>
          <a:xfrm>
            <a:off x="2309446" y="251105"/>
            <a:ext cx="7573108" cy="1668548"/>
          </a:xfrm>
        </p:spPr>
        <p:txBody>
          <a:bodyPr>
            <a:normAutofit/>
          </a:bodyPr>
          <a:lstStyle/>
          <a:p>
            <a:r>
              <a:rPr lang="es-ES" b="1" dirty="0"/>
              <a:t>“Desarrollo de Talento Digital”</a:t>
            </a:r>
            <a:r>
              <a:rPr lang="es-CO" b="1" dirty="0"/>
              <a:t> </a:t>
            </a:r>
            <a:r>
              <a:rPr lang="es-ES" b="1" dirty="0"/>
              <a:t>de MinTIC</a:t>
            </a:r>
            <a:endParaRPr lang="es-CO" b="1" dirty="0">
              <a:latin typeface="Arial Rounded MT Bold" panose="020F0704030504030204" pitchFamily="34" charset="0"/>
            </a:endParaRPr>
          </a:p>
        </p:txBody>
      </p:sp>
      <p:sp>
        <p:nvSpPr>
          <p:cNvPr id="3" name="CuadroTexto 2">
            <a:extLst>
              <a:ext uri="{FF2B5EF4-FFF2-40B4-BE49-F238E27FC236}">
                <a16:creationId xmlns:a16="http://schemas.microsoft.com/office/drawing/2014/main" id="{01B8C3AD-1FE6-7743-87E0-686A7B6EA96C}"/>
              </a:ext>
            </a:extLst>
          </p:cNvPr>
          <p:cNvSpPr txBox="1"/>
          <p:nvPr/>
        </p:nvSpPr>
        <p:spPr>
          <a:xfrm>
            <a:off x="1219200" y="2323535"/>
            <a:ext cx="9753600" cy="2251065"/>
          </a:xfrm>
          <a:prstGeom prst="rect">
            <a:avLst/>
          </a:prstGeom>
          <a:noFill/>
        </p:spPr>
        <p:txBody>
          <a:bodyPr wrap="square" rtlCol="0">
            <a:spAutoFit/>
          </a:bodyPr>
          <a:lstStyle/>
          <a:p>
            <a:pPr algn="just">
              <a:lnSpc>
                <a:spcPct val="150000"/>
              </a:lnSpc>
            </a:pPr>
            <a:r>
              <a:rPr lang="es-CO" sz="2400" b="1" dirty="0"/>
              <a:t>Objetivo: </a:t>
            </a:r>
            <a:r>
              <a:rPr lang="es-CO" sz="2400" i="1" dirty="0"/>
              <a:t>”Diseñar, adoptar y promover estrategias y programas para el desarrollo de Talento Digital de los colombianos con el fin de lograr la transformación digital y mejorar la calidad de vida y el desarrollo sostenible del país". </a:t>
            </a:r>
            <a:endParaRPr lang="es-CO" sz="2400" dirty="0"/>
          </a:p>
        </p:txBody>
      </p:sp>
    </p:spTree>
    <p:extLst>
      <p:ext uri="{BB962C8B-B14F-4D97-AF65-F5344CB8AC3E}">
        <p14:creationId xmlns:p14="http://schemas.microsoft.com/office/powerpoint/2010/main" val="27305073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5F62ACE8-32F1-46BE-91A7-88DD3E9A5261}"/>
              </a:ext>
            </a:extLst>
          </p:cNvPr>
          <p:cNvSpPr/>
          <p:nvPr/>
        </p:nvSpPr>
        <p:spPr>
          <a:xfrm>
            <a:off x="2853836" y="5829301"/>
            <a:ext cx="4575664" cy="9836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ítulo 1">
            <a:extLst>
              <a:ext uri="{FF2B5EF4-FFF2-40B4-BE49-F238E27FC236}">
                <a16:creationId xmlns:a16="http://schemas.microsoft.com/office/drawing/2014/main" id="{F02E10C5-C472-4BAE-96CF-AE5185FE537B}"/>
              </a:ext>
            </a:extLst>
          </p:cNvPr>
          <p:cNvSpPr>
            <a:spLocks noGrp="1"/>
          </p:cNvSpPr>
          <p:nvPr>
            <p:ph type="ctrTitle"/>
          </p:nvPr>
        </p:nvSpPr>
        <p:spPr>
          <a:xfrm>
            <a:off x="2309446" y="259903"/>
            <a:ext cx="7573108" cy="1668548"/>
          </a:xfrm>
        </p:spPr>
        <p:txBody>
          <a:bodyPr>
            <a:normAutofit/>
          </a:bodyPr>
          <a:lstStyle/>
          <a:p>
            <a:r>
              <a:rPr lang="es-ES" b="1" dirty="0"/>
              <a:t>“Desarrollo de Talento Digital”</a:t>
            </a:r>
            <a:r>
              <a:rPr lang="es-CO" b="1" dirty="0"/>
              <a:t> </a:t>
            </a:r>
            <a:r>
              <a:rPr lang="es-ES" b="1" dirty="0"/>
              <a:t>de MinTIC</a:t>
            </a:r>
            <a:endParaRPr lang="es-CO" b="1" dirty="0">
              <a:latin typeface="Arial Rounded MT Bold" panose="020F0704030504030204" pitchFamily="34" charset="0"/>
            </a:endParaRPr>
          </a:p>
        </p:txBody>
      </p:sp>
      <p:pic>
        <p:nvPicPr>
          <p:cNvPr id="1026" name="Picture 2">
            <a:extLst>
              <a:ext uri="{FF2B5EF4-FFF2-40B4-BE49-F238E27FC236}">
                <a16:creationId xmlns:a16="http://schemas.microsoft.com/office/drawing/2014/main" id="{4E53CB54-4E1F-4F32-92B1-05291A9769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5086" y="2486193"/>
            <a:ext cx="1428750" cy="142875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DB6153A2-52FE-4B9B-A087-14FB20D79EFE}"/>
              </a:ext>
            </a:extLst>
          </p:cNvPr>
          <p:cNvSpPr/>
          <p:nvPr/>
        </p:nvSpPr>
        <p:spPr>
          <a:xfrm>
            <a:off x="-61546" y="4055403"/>
            <a:ext cx="4229099" cy="1200329"/>
          </a:xfrm>
          <a:prstGeom prst="rect">
            <a:avLst/>
          </a:prstGeom>
        </p:spPr>
        <p:txBody>
          <a:bodyPr wrap="square">
            <a:spAutoFit/>
          </a:bodyPr>
          <a:lstStyle/>
          <a:p>
            <a:pPr algn="ctr"/>
            <a:r>
              <a:rPr lang="es-CO" b="1" dirty="0">
                <a:solidFill>
                  <a:srgbClr val="083F5B"/>
                </a:solidFill>
                <a:latin typeface="Roboto"/>
              </a:rPr>
              <a:t>Jorge Villalobos Salcedo</a:t>
            </a:r>
            <a:br>
              <a:rPr lang="es-CO" b="1" dirty="0">
                <a:solidFill>
                  <a:srgbClr val="083F5B"/>
                </a:solidFill>
                <a:latin typeface="Roboto"/>
              </a:rPr>
            </a:br>
            <a:r>
              <a:rPr lang="es-CO" b="1" dirty="0">
                <a:solidFill>
                  <a:srgbClr val="083F5B"/>
                </a:solidFill>
                <a:latin typeface="Roboto"/>
              </a:rPr>
              <a:t>Profesor Titular</a:t>
            </a:r>
            <a:br>
              <a:rPr lang="es-CO" b="1" dirty="0">
                <a:solidFill>
                  <a:srgbClr val="083F5B"/>
                </a:solidFill>
                <a:latin typeface="Roboto"/>
              </a:rPr>
            </a:br>
            <a:r>
              <a:rPr lang="es-CO" dirty="0">
                <a:solidFill>
                  <a:srgbClr val="083F5B"/>
                </a:solidFill>
                <a:latin typeface="Roboto"/>
              </a:rPr>
              <a:t>Universidad de Los Andes</a:t>
            </a:r>
            <a:br>
              <a:rPr lang="es-CO" dirty="0">
                <a:solidFill>
                  <a:srgbClr val="083F5B"/>
                </a:solidFill>
                <a:latin typeface="Roboto"/>
              </a:rPr>
            </a:br>
            <a:r>
              <a:rPr lang="es-CO" dirty="0">
                <a:solidFill>
                  <a:srgbClr val="083F5B"/>
                </a:solidFill>
                <a:latin typeface="Roboto"/>
              </a:rPr>
              <a:t>Programa de Ingeniería de Sistemas</a:t>
            </a:r>
            <a:endParaRPr lang="es-CO" i="0" dirty="0">
              <a:solidFill>
                <a:srgbClr val="083F5B"/>
              </a:solidFill>
              <a:effectLst/>
              <a:latin typeface="Roboto"/>
            </a:endParaRPr>
          </a:p>
        </p:txBody>
      </p:sp>
      <p:pic>
        <p:nvPicPr>
          <p:cNvPr id="6" name="image4.png">
            <a:extLst>
              <a:ext uri="{FF2B5EF4-FFF2-40B4-BE49-F238E27FC236}">
                <a16:creationId xmlns:a16="http://schemas.microsoft.com/office/drawing/2014/main" id="{71119265-800B-4088-AC96-B5DEE64A3838}"/>
              </a:ext>
            </a:extLst>
          </p:cNvPr>
          <p:cNvPicPr/>
          <p:nvPr/>
        </p:nvPicPr>
        <p:blipFill>
          <a:blip r:embed="rId3" cstate="print"/>
          <a:stretch>
            <a:fillRect/>
          </a:stretch>
        </p:blipFill>
        <p:spPr>
          <a:xfrm>
            <a:off x="4378947" y="1928451"/>
            <a:ext cx="5292212" cy="4482315"/>
          </a:xfrm>
          <a:prstGeom prst="rect">
            <a:avLst/>
          </a:prstGeom>
        </p:spPr>
      </p:pic>
      <p:pic>
        <p:nvPicPr>
          <p:cNvPr id="1028" name="Picture 4">
            <a:hlinkClick r:id="rId4" action="ppaction://hlinkfile"/>
            <a:extLst>
              <a:ext uri="{FF2B5EF4-FFF2-40B4-BE49-F238E27FC236}">
                <a16:creationId xmlns:a16="http://schemas.microsoft.com/office/drawing/2014/main" id="{32EB1E89-8020-4F57-ACCF-652884CAC9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82554" y="2771630"/>
            <a:ext cx="2140652" cy="2769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31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B07C54B-63EC-D545-97FE-11FF390EF7ED}"/>
              </a:ext>
            </a:extLst>
          </p:cNvPr>
          <p:cNvSpPr>
            <a:spLocks noGrp="1"/>
          </p:cNvSpPr>
          <p:nvPr>
            <p:ph type="title"/>
          </p:nvPr>
        </p:nvSpPr>
        <p:spPr>
          <a:xfrm>
            <a:off x="609600" y="1002265"/>
            <a:ext cx="10972800" cy="1463144"/>
          </a:xfrm>
        </p:spPr>
        <p:txBody>
          <a:bodyPr/>
          <a:lstStyle/>
          <a:p>
            <a:r>
              <a:rPr lang="es-CO" b="1" dirty="0"/>
              <a:t>Evaluación de cada curso</a:t>
            </a:r>
            <a:br>
              <a:rPr lang="es-CO" b="1" dirty="0"/>
            </a:br>
            <a:r>
              <a:rPr lang="es-ES" b="1" dirty="0"/>
              <a:t>"Desarrollo de Talento Digital”</a:t>
            </a:r>
            <a:r>
              <a:rPr lang="es-CO" b="1" dirty="0"/>
              <a:t> </a:t>
            </a:r>
            <a:br>
              <a:rPr lang="es-CO" b="1" dirty="0"/>
            </a:br>
            <a:br>
              <a:rPr lang="es-CO" b="1" dirty="0"/>
            </a:br>
            <a:br>
              <a:rPr lang="es-CO" b="1" dirty="0"/>
            </a:br>
            <a:endParaRPr lang="es-CO" b="1" dirty="0"/>
          </a:p>
        </p:txBody>
      </p:sp>
      <p:sp>
        <p:nvSpPr>
          <p:cNvPr id="2" name="CuadroTexto 1">
            <a:extLst>
              <a:ext uri="{FF2B5EF4-FFF2-40B4-BE49-F238E27FC236}">
                <a16:creationId xmlns:a16="http://schemas.microsoft.com/office/drawing/2014/main" id="{D3097D0E-5708-F348-9F6D-69442E4A9D69}"/>
              </a:ext>
            </a:extLst>
          </p:cNvPr>
          <p:cNvSpPr txBox="1"/>
          <p:nvPr/>
        </p:nvSpPr>
        <p:spPr>
          <a:xfrm>
            <a:off x="1066652" y="3192263"/>
            <a:ext cx="9005104" cy="830997"/>
          </a:xfrm>
          <a:prstGeom prst="rect">
            <a:avLst/>
          </a:prstGeom>
          <a:noFill/>
        </p:spPr>
        <p:txBody>
          <a:bodyPr wrap="square" rtlCol="0">
            <a:spAutoFit/>
          </a:bodyPr>
          <a:lstStyle/>
          <a:p>
            <a:pPr marL="285750" indent="-285750">
              <a:buFont typeface="Arial" panose="020B0604020202020204" pitchFamily="34" charset="0"/>
              <a:buChar char="•"/>
            </a:pPr>
            <a:r>
              <a:rPr lang="es-CO" sz="2400" dirty="0"/>
              <a:t>Notas de cada módulo del curso: mínimo 3,0</a:t>
            </a:r>
          </a:p>
          <a:p>
            <a:pPr marL="285750" indent="-285750">
              <a:buFont typeface="Arial" panose="020B0604020202020204" pitchFamily="34" charset="0"/>
              <a:buChar char="•"/>
            </a:pPr>
            <a:r>
              <a:rPr lang="es-CO" sz="2400" dirty="0"/>
              <a:t>Nota final del curso para aprobar: mínimo 3,0</a:t>
            </a:r>
          </a:p>
        </p:txBody>
      </p:sp>
      <p:sp>
        <p:nvSpPr>
          <p:cNvPr id="3" name="CuadroTexto 2">
            <a:hlinkClick r:id="rId2" action="ppaction://hlinkfile"/>
            <a:extLst>
              <a:ext uri="{FF2B5EF4-FFF2-40B4-BE49-F238E27FC236}">
                <a16:creationId xmlns:a16="http://schemas.microsoft.com/office/drawing/2014/main" id="{ECC0BE63-52E1-4025-A5B0-1B47DE42BC5D}"/>
              </a:ext>
            </a:extLst>
          </p:cNvPr>
          <p:cNvSpPr txBox="1"/>
          <p:nvPr/>
        </p:nvSpPr>
        <p:spPr>
          <a:xfrm>
            <a:off x="2233246" y="4835769"/>
            <a:ext cx="1640129" cy="369332"/>
          </a:xfrm>
          <a:prstGeom prst="rect">
            <a:avLst/>
          </a:prstGeom>
          <a:noFill/>
        </p:spPr>
        <p:txBody>
          <a:bodyPr wrap="none" rtlCol="0">
            <a:spAutoFit/>
          </a:bodyPr>
          <a:lstStyle/>
          <a:p>
            <a:r>
              <a:rPr lang="es-CO" b="1" dirty="0"/>
              <a:t>Syllabus Ciclo 1</a:t>
            </a:r>
          </a:p>
        </p:txBody>
      </p:sp>
      <p:sp>
        <p:nvSpPr>
          <p:cNvPr id="5" name="CuadroTexto 4">
            <a:hlinkClick r:id="rId3" action="ppaction://hlinkfile"/>
            <a:extLst>
              <a:ext uri="{FF2B5EF4-FFF2-40B4-BE49-F238E27FC236}">
                <a16:creationId xmlns:a16="http://schemas.microsoft.com/office/drawing/2014/main" id="{15E62FD0-95B1-469C-843A-7A1C523A4DF2}"/>
              </a:ext>
            </a:extLst>
          </p:cNvPr>
          <p:cNvSpPr txBox="1"/>
          <p:nvPr/>
        </p:nvSpPr>
        <p:spPr>
          <a:xfrm>
            <a:off x="5345837" y="4835769"/>
            <a:ext cx="1640129" cy="369332"/>
          </a:xfrm>
          <a:prstGeom prst="rect">
            <a:avLst/>
          </a:prstGeom>
          <a:noFill/>
        </p:spPr>
        <p:txBody>
          <a:bodyPr wrap="none" rtlCol="0">
            <a:spAutoFit/>
          </a:bodyPr>
          <a:lstStyle/>
          <a:p>
            <a:r>
              <a:rPr lang="es-CO" b="1" dirty="0"/>
              <a:t>Syllabus Ciclo 2</a:t>
            </a:r>
          </a:p>
        </p:txBody>
      </p:sp>
      <p:sp>
        <p:nvSpPr>
          <p:cNvPr id="6" name="CuadroTexto 5">
            <a:extLst>
              <a:ext uri="{FF2B5EF4-FFF2-40B4-BE49-F238E27FC236}">
                <a16:creationId xmlns:a16="http://schemas.microsoft.com/office/drawing/2014/main" id="{BEE951D9-4845-41E4-A749-33CDA8BAB162}"/>
              </a:ext>
            </a:extLst>
          </p:cNvPr>
          <p:cNvSpPr txBox="1"/>
          <p:nvPr/>
        </p:nvSpPr>
        <p:spPr>
          <a:xfrm>
            <a:off x="8458429" y="4835769"/>
            <a:ext cx="1640129" cy="369332"/>
          </a:xfrm>
          <a:prstGeom prst="rect">
            <a:avLst/>
          </a:prstGeom>
          <a:noFill/>
        </p:spPr>
        <p:txBody>
          <a:bodyPr wrap="none" rtlCol="0">
            <a:spAutoFit/>
          </a:bodyPr>
          <a:lstStyle/>
          <a:p>
            <a:r>
              <a:rPr lang="es-CO" dirty="0"/>
              <a:t>Syllabus Ciclo 3</a:t>
            </a:r>
          </a:p>
        </p:txBody>
      </p:sp>
    </p:spTree>
    <p:extLst>
      <p:ext uri="{BB962C8B-B14F-4D97-AF65-F5344CB8AC3E}">
        <p14:creationId xmlns:p14="http://schemas.microsoft.com/office/powerpoint/2010/main" val="867420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B07C54B-63EC-D545-97FE-11FF390EF7ED}"/>
              </a:ext>
            </a:extLst>
          </p:cNvPr>
          <p:cNvSpPr>
            <a:spLocks noGrp="1"/>
          </p:cNvSpPr>
          <p:nvPr>
            <p:ph type="title"/>
          </p:nvPr>
        </p:nvSpPr>
        <p:spPr>
          <a:xfrm>
            <a:off x="609600" y="2980563"/>
            <a:ext cx="10972800" cy="896873"/>
          </a:xfrm>
        </p:spPr>
        <p:txBody>
          <a:bodyPr/>
          <a:lstStyle/>
          <a:p>
            <a:r>
              <a:rPr lang="es-ES" b="1" dirty="0"/>
              <a:t>Cronograma y horarios</a:t>
            </a:r>
            <a:br>
              <a:rPr lang="es-CO" b="1" dirty="0"/>
            </a:br>
            <a:br>
              <a:rPr lang="es-CO" b="1" dirty="0"/>
            </a:br>
            <a:br>
              <a:rPr lang="es-CO" b="1" dirty="0"/>
            </a:br>
            <a:endParaRPr lang="es-CO" b="1" dirty="0"/>
          </a:p>
        </p:txBody>
      </p:sp>
    </p:spTree>
    <p:extLst>
      <p:ext uri="{BB962C8B-B14F-4D97-AF65-F5344CB8AC3E}">
        <p14:creationId xmlns:p14="http://schemas.microsoft.com/office/powerpoint/2010/main" val="368392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B07C54B-63EC-D545-97FE-11FF390EF7ED}"/>
              </a:ext>
            </a:extLst>
          </p:cNvPr>
          <p:cNvSpPr>
            <a:spLocks noGrp="1"/>
          </p:cNvSpPr>
          <p:nvPr>
            <p:ph type="title"/>
          </p:nvPr>
        </p:nvSpPr>
        <p:spPr>
          <a:xfrm>
            <a:off x="609600" y="511240"/>
            <a:ext cx="10972800" cy="709304"/>
          </a:xfrm>
        </p:spPr>
        <p:txBody>
          <a:bodyPr/>
          <a:lstStyle/>
          <a:p>
            <a:r>
              <a:rPr lang="es-ES" b="1" dirty="0"/>
              <a:t>Semana 1</a:t>
            </a:r>
            <a:br>
              <a:rPr lang="es-CO" b="1" dirty="0"/>
            </a:br>
            <a:br>
              <a:rPr lang="es-CO" b="1" dirty="0"/>
            </a:br>
            <a:br>
              <a:rPr lang="es-CO" b="1" dirty="0"/>
            </a:br>
            <a:endParaRPr lang="es-CO" b="1" dirty="0"/>
          </a:p>
        </p:txBody>
      </p:sp>
      <p:graphicFrame>
        <p:nvGraphicFramePr>
          <p:cNvPr id="3" name="Tabla 2">
            <a:extLst>
              <a:ext uri="{FF2B5EF4-FFF2-40B4-BE49-F238E27FC236}">
                <a16:creationId xmlns:a16="http://schemas.microsoft.com/office/drawing/2014/main" id="{639A7A58-E549-954D-AEBF-0875E0BAB5FF}"/>
              </a:ext>
            </a:extLst>
          </p:cNvPr>
          <p:cNvGraphicFramePr>
            <a:graphicFrameLocks noGrp="1"/>
          </p:cNvGraphicFramePr>
          <p:nvPr>
            <p:extLst>
              <p:ext uri="{D42A27DB-BD31-4B8C-83A1-F6EECF244321}">
                <p14:modId xmlns:p14="http://schemas.microsoft.com/office/powerpoint/2010/main" val="2424846454"/>
              </p:ext>
            </p:extLst>
          </p:nvPr>
        </p:nvGraphicFramePr>
        <p:xfrm>
          <a:off x="609600" y="1321526"/>
          <a:ext cx="10597662" cy="4590853"/>
        </p:xfrm>
        <a:graphic>
          <a:graphicData uri="http://schemas.openxmlformats.org/drawingml/2006/table">
            <a:tbl>
              <a:tblPr firstRow="1" firstCol="1" bandRow="1">
                <a:tableStyleId>{5C22544A-7EE6-4342-B048-85BDC9FD1C3A}</a:tableStyleId>
              </a:tblPr>
              <a:tblGrid>
                <a:gridCol w="1859878">
                  <a:extLst>
                    <a:ext uri="{9D8B030D-6E8A-4147-A177-3AD203B41FA5}">
                      <a16:colId xmlns:a16="http://schemas.microsoft.com/office/drawing/2014/main" val="2917749195"/>
                    </a:ext>
                  </a:extLst>
                </a:gridCol>
                <a:gridCol w="1715176">
                  <a:extLst>
                    <a:ext uri="{9D8B030D-6E8A-4147-A177-3AD203B41FA5}">
                      <a16:colId xmlns:a16="http://schemas.microsoft.com/office/drawing/2014/main" val="3235107227"/>
                    </a:ext>
                  </a:extLst>
                </a:gridCol>
                <a:gridCol w="1864938">
                  <a:extLst>
                    <a:ext uri="{9D8B030D-6E8A-4147-A177-3AD203B41FA5}">
                      <a16:colId xmlns:a16="http://schemas.microsoft.com/office/drawing/2014/main" val="1555014042"/>
                    </a:ext>
                  </a:extLst>
                </a:gridCol>
                <a:gridCol w="1577556">
                  <a:extLst>
                    <a:ext uri="{9D8B030D-6E8A-4147-A177-3AD203B41FA5}">
                      <a16:colId xmlns:a16="http://schemas.microsoft.com/office/drawing/2014/main" val="290622743"/>
                    </a:ext>
                  </a:extLst>
                </a:gridCol>
                <a:gridCol w="1864938">
                  <a:extLst>
                    <a:ext uri="{9D8B030D-6E8A-4147-A177-3AD203B41FA5}">
                      <a16:colId xmlns:a16="http://schemas.microsoft.com/office/drawing/2014/main" val="2905364757"/>
                    </a:ext>
                  </a:extLst>
                </a:gridCol>
                <a:gridCol w="1715176">
                  <a:extLst>
                    <a:ext uri="{9D8B030D-6E8A-4147-A177-3AD203B41FA5}">
                      <a16:colId xmlns:a16="http://schemas.microsoft.com/office/drawing/2014/main" val="3031895241"/>
                    </a:ext>
                  </a:extLst>
                </a:gridCol>
              </a:tblGrid>
              <a:tr h="450135">
                <a:tc gridSpan="6">
                  <a:txBody>
                    <a:bodyPr/>
                    <a:lstStyle/>
                    <a:p>
                      <a:pPr algn="ctr"/>
                      <a:r>
                        <a:rPr lang="es-CO" sz="1400" dirty="0">
                          <a:effectLst/>
                        </a:rPr>
                        <a:t>Cronograma Ciclo 1 Semana 1 </a:t>
                      </a:r>
                    </a:p>
                    <a:p>
                      <a:pPr algn="ctr"/>
                      <a:r>
                        <a:rPr lang="es-CO" sz="1400" dirty="0">
                          <a:effectLst/>
                        </a:rPr>
                        <a:t>“Hola mundo - primeros pasos en el mundo de la programación”</a:t>
                      </a:r>
                      <a:endParaRPr lang="es-CO"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2925777514"/>
                  </a:ext>
                </a:extLst>
              </a:tr>
              <a:tr h="307392">
                <a:tc>
                  <a:txBody>
                    <a:bodyPr/>
                    <a:lstStyle/>
                    <a:p>
                      <a:pPr algn="ctr"/>
                      <a:r>
                        <a:rPr lang="es-CO" sz="1400">
                          <a:effectLst/>
                        </a:rPr>
                        <a:t> </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Lunes</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Martes</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Miércoles</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Jueves</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Viernes</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877181976"/>
                  </a:ext>
                </a:extLst>
              </a:tr>
              <a:tr h="922175">
                <a:tc>
                  <a:txBody>
                    <a:bodyPr/>
                    <a:lstStyle/>
                    <a:p>
                      <a:pPr algn="ctr"/>
                      <a:r>
                        <a:rPr lang="es-CO" sz="1400">
                          <a:effectLst/>
                        </a:rPr>
                        <a:t>7:00 a 9:00 am</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lvl="0" algn="ctr"/>
                      <a:r>
                        <a:rPr lang="es-CO" sz="1400" kern="1200" dirty="0">
                          <a:solidFill>
                            <a:schemeClr val="dk1"/>
                          </a:solidFill>
                          <a:effectLst/>
                          <a:latin typeface="+mn-lt"/>
                          <a:ea typeface="+mn-ea"/>
                          <a:cs typeface="+mn-cs"/>
                        </a:rPr>
                        <a:t>Conocer el entorno de desarrollo y los ambientes de trabajo en Python</a:t>
                      </a:r>
                    </a:p>
                  </a:txBody>
                  <a:tcPr marL="68580" marR="68580" marT="0" marB="0" anchor="ctr"/>
                </a:tc>
                <a:tc>
                  <a:txBody>
                    <a:bodyPr/>
                    <a:lstStyle/>
                    <a:p>
                      <a:pPr lvl="0"/>
                      <a:r>
                        <a:rPr lang="es-CO" sz="1400" kern="1200" dirty="0">
                          <a:solidFill>
                            <a:schemeClr val="dk1"/>
                          </a:solidFill>
                          <a:effectLst/>
                          <a:latin typeface="+mn-lt"/>
                          <a:ea typeface="+mn-ea"/>
                          <a:cs typeface="+mn-cs"/>
                        </a:rPr>
                        <a:t>Creación de variables y operaciones básicas del lenguaje. </a:t>
                      </a:r>
                    </a:p>
                  </a:txBody>
                  <a:tcPr marL="68580" marR="68580" marT="0" marB="0" anchor="ctr"/>
                </a:tc>
                <a:tc>
                  <a:txBody>
                    <a:bodyPr/>
                    <a:lstStyle/>
                    <a:p>
                      <a:pPr algn="ctr"/>
                      <a:r>
                        <a:rPr lang="es-MX" sz="1400" dirty="0">
                          <a:effectLst/>
                        </a:rPr>
                        <a:t>Invocar funciones básicas y desarrollar funciones propias en Python</a:t>
                      </a:r>
                      <a:endParaRPr lang="es-CO"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MX" sz="1400" dirty="0">
                          <a:effectLst/>
                        </a:rPr>
                        <a:t>Creación y utilizando de módulos para la agrupar funciones relacionadas. </a:t>
                      </a:r>
                      <a:endParaRPr lang="es-CO"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MX" sz="1400" dirty="0">
                          <a:effectLst/>
                        </a:rPr>
                        <a:t>Entrada y salida de información en un programa e implementar interfaces en consola.</a:t>
                      </a:r>
                    </a:p>
                  </a:txBody>
                  <a:tcPr marL="68580" marR="68580" marT="0" marB="0" anchor="ctr"/>
                </a:tc>
                <a:extLst>
                  <a:ext uri="{0D108BD9-81ED-4DB2-BD59-A6C34878D82A}">
                    <a16:rowId xmlns:a16="http://schemas.microsoft.com/office/drawing/2014/main" val="2157700558"/>
                  </a:ext>
                </a:extLst>
              </a:tr>
              <a:tr h="307392">
                <a:tc>
                  <a:txBody>
                    <a:bodyPr/>
                    <a:lstStyle/>
                    <a:p>
                      <a:pPr algn="ctr"/>
                      <a:r>
                        <a:rPr lang="es-CO" sz="1400">
                          <a:effectLst/>
                        </a:rPr>
                        <a:t>9:30 a 10:30 am</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gridSpan="5">
                  <a:txBody>
                    <a:bodyPr/>
                    <a:lstStyle/>
                    <a:p>
                      <a:pPr algn="ctr"/>
                      <a:r>
                        <a:rPr lang="es-CO" sz="1400" dirty="0">
                          <a:effectLst/>
                        </a:rPr>
                        <a:t>Trabajo individual de programación, con apoyo opcional de tutores y herramientas virtuales</a:t>
                      </a:r>
                      <a:endParaRPr lang="es-CO"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4135190"/>
                  </a:ext>
                </a:extLst>
              </a:tr>
              <a:tr h="922175">
                <a:tc>
                  <a:txBody>
                    <a:bodyPr/>
                    <a:lstStyle/>
                    <a:p>
                      <a:pPr algn="ctr"/>
                      <a:r>
                        <a:rPr lang="es-CO" sz="1400">
                          <a:effectLst/>
                        </a:rPr>
                        <a:t>11:00 a 12:00m</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gridSpan="2">
                  <a:txBody>
                    <a:bodyPr/>
                    <a:lstStyle/>
                    <a:p>
                      <a:pPr algn="ctr"/>
                      <a:r>
                        <a:rPr lang="es-CO" sz="1400" dirty="0">
                          <a:effectLst/>
                        </a:rPr>
                        <a:t>Trabajo individual de programación, con apoyo opcional de tutores y herramientas virtuales</a:t>
                      </a:r>
                      <a:endParaRPr lang="es-CO"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hMerge="1">
                  <a:txBody>
                    <a:bodyPr/>
                    <a:lstStyle/>
                    <a:p>
                      <a:endParaRPr lang="es-CO"/>
                    </a:p>
                  </a:txBody>
                  <a:tcPr/>
                </a:tc>
                <a:tc>
                  <a:txBody>
                    <a:bodyPr/>
                    <a:lstStyle/>
                    <a:p>
                      <a:pPr algn="ctr"/>
                      <a:r>
                        <a:rPr lang="es-CO" sz="1400">
                          <a:effectLst/>
                        </a:rPr>
                        <a:t>Hábilidades Personales (coaching)</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gridSpan="2">
                  <a:txBody>
                    <a:bodyPr/>
                    <a:lstStyle/>
                    <a:p>
                      <a:pPr algn="ctr"/>
                      <a:r>
                        <a:rPr lang="es-CO" sz="1400" dirty="0">
                          <a:effectLst/>
                        </a:rPr>
                        <a:t>Trabajo individual de programación, con apoyo opcional de tutores y herramientas virtuales</a:t>
                      </a:r>
                      <a:endParaRPr lang="es-CO"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hMerge="1">
                  <a:txBody>
                    <a:bodyPr/>
                    <a:lstStyle/>
                    <a:p>
                      <a:endParaRPr lang="es-CO"/>
                    </a:p>
                  </a:txBody>
                  <a:tcPr/>
                </a:tc>
                <a:extLst>
                  <a:ext uri="{0D108BD9-81ED-4DB2-BD59-A6C34878D82A}">
                    <a16:rowId xmlns:a16="http://schemas.microsoft.com/office/drawing/2014/main" val="2928130602"/>
                  </a:ext>
                </a:extLst>
              </a:tr>
              <a:tr h="307392">
                <a:tc>
                  <a:txBody>
                    <a:bodyPr/>
                    <a:lstStyle/>
                    <a:p>
                      <a:pPr algn="ctr"/>
                      <a:r>
                        <a:rPr lang="es-CO" sz="1400">
                          <a:effectLst/>
                        </a:rPr>
                        <a:t>12:00 a 2:00pm</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Descanso</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Descanso</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Descanso</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Descanso</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Descanso</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909109219"/>
                  </a:ext>
                </a:extLst>
              </a:tr>
              <a:tr h="307392">
                <a:tc>
                  <a:txBody>
                    <a:bodyPr/>
                    <a:lstStyle/>
                    <a:p>
                      <a:pPr algn="ctr"/>
                      <a:r>
                        <a:rPr lang="es-CO" sz="1400">
                          <a:effectLst/>
                        </a:rPr>
                        <a:t>2:00 a 4:00 pm</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gridSpan="5">
                  <a:txBody>
                    <a:bodyPr/>
                    <a:lstStyle/>
                    <a:p>
                      <a:pPr algn="ctr"/>
                      <a:r>
                        <a:rPr lang="es-CO" sz="1400">
                          <a:effectLst/>
                        </a:rPr>
                        <a:t>Trabajo individual de programación, con apoyo opcional de tutores y herramientas virtuales</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851483711"/>
                  </a:ext>
                </a:extLst>
              </a:tr>
              <a:tr h="614783">
                <a:tc>
                  <a:txBody>
                    <a:bodyPr/>
                    <a:lstStyle/>
                    <a:p>
                      <a:pPr algn="ctr"/>
                      <a:r>
                        <a:rPr lang="es-CO" sz="1400">
                          <a:effectLst/>
                        </a:rPr>
                        <a:t>4:00 a 5:00 pm</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Formación de lectura en inglés</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dirty="0">
                          <a:effectLst/>
                        </a:rPr>
                        <a:t>Formación de lectura en inglés</a:t>
                      </a:r>
                      <a:endParaRPr lang="es-CO"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Formación de lectura en inglés</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Formación de lectura en inglés</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dirty="0">
                          <a:effectLst/>
                        </a:rPr>
                        <a:t>Formación de lectura en inglés</a:t>
                      </a:r>
                      <a:endParaRPr lang="es-CO"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755357900"/>
                  </a:ext>
                </a:extLst>
              </a:tr>
              <a:tr h="307392">
                <a:tc>
                  <a:txBody>
                    <a:bodyPr/>
                    <a:lstStyle/>
                    <a:p>
                      <a:pPr algn="ctr"/>
                      <a:r>
                        <a:rPr lang="es-CO" sz="1400">
                          <a:effectLst/>
                        </a:rPr>
                        <a:t>5:00 a 6:00 pm</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gridSpan="5">
                  <a:txBody>
                    <a:bodyPr/>
                    <a:lstStyle/>
                    <a:p>
                      <a:pPr algn="ctr"/>
                      <a:r>
                        <a:rPr lang="es-CO" sz="1400" dirty="0">
                          <a:effectLst/>
                        </a:rPr>
                        <a:t>Trabajo individual de programación, con apoyo opcional de tutores y herramientas virtuales</a:t>
                      </a:r>
                      <a:endParaRPr lang="es-CO"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3808284169"/>
                  </a:ext>
                </a:extLst>
              </a:tr>
            </a:tbl>
          </a:graphicData>
        </a:graphic>
      </p:graphicFrame>
    </p:spTree>
    <p:extLst>
      <p:ext uri="{BB962C8B-B14F-4D97-AF65-F5344CB8AC3E}">
        <p14:creationId xmlns:p14="http://schemas.microsoft.com/office/powerpoint/2010/main" val="3793516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6B07C54B-63EC-D545-97FE-11FF390EF7ED}"/>
              </a:ext>
            </a:extLst>
          </p:cNvPr>
          <p:cNvSpPr>
            <a:spLocks noGrp="1"/>
          </p:cNvSpPr>
          <p:nvPr>
            <p:ph type="title"/>
          </p:nvPr>
        </p:nvSpPr>
        <p:spPr>
          <a:xfrm>
            <a:off x="609600" y="511240"/>
            <a:ext cx="10972800" cy="709304"/>
          </a:xfrm>
        </p:spPr>
        <p:txBody>
          <a:bodyPr/>
          <a:lstStyle/>
          <a:p>
            <a:r>
              <a:rPr lang="es-ES" b="1" dirty="0"/>
              <a:t>Semana 2</a:t>
            </a:r>
            <a:br>
              <a:rPr lang="es-CO" b="1" dirty="0"/>
            </a:br>
            <a:br>
              <a:rPr lang="es-CO" b="1" dirty="0"/>
            </a:br>
            <a:br>
              <a:rPr lang="es-CO" b="1" dirty="0"/>
            </a:br>
            <a:endParaRPr lang="es-CO" b="1" dirty="0"/>
          </a:p>
        </p:txBody>
      </p:sp>
      <p:graphicFrame>
        <p:nvGraphicFramePr>
          <p:cNvPr id="2" name="Tabla 1">
            <a:extLst>
              <a:ext uri="{FF2B5EF4-FFF2-40B4-BE49-F238E27FC236}">
                <a16:creationId xmlns:a16="http://schemas.microsoft.com/office/drawing/2014/main" id="{D3BCF6E1-F819-F645-B0BF-80BA29AAC3B1}"/>
              </a:ext>
            </a:extLst>
          </p:cNvPr>
          <p:cNvGraphicFramePr>
            <a:graphicFrameLocks noGrp="1"/>
          </p:cNvGraphicFramePr>
          <p:nvPr>
            <p:extLst>
              <p:ext uri="{D42A27DB-BD31-4B8C-83A1-F6EECF244321}">
                <p14:modId xmlns:p14="http://schemas.microsoft.com/office/powerpoint/2010/main" val="4212986985"/>
              </p:ext>
            </p:extLst>
          </p:nvPr>
        </p:nvGraphicFramePr>
        <p:xfrm>
          <a:off x="750276" y="1220544"/>
          <a:ext cx="10456983" cy="4842010"/>
        </p:xfrm>
        <a:graphic>
          <a:graphicData uri="http://schemas.openxmlformats.org/drawingml/2006/table">
            <a:tbl>
              <a:tblPr firstRow="1" firstCol="1" bandRow="1">
                <a:tableStyleId>{5C22544A-7EE6-4342-B048-85BDC9FD1C3A}</a:tableStyleId>
              </a:tblPr>
              <a:tblGrid>
                <a:gridCol w="1835189">
                  <a:extLst>
                    <a:ext uri="{9D8B030D-6E8A-4147-A177-3AD203B41FA5}">
                      <a16:colId xmlns:a16="http://schemas.microsoft.com/office/drawing/2014/main" val="1839996119"/>
                    </a:ext>
                  </a:extLst>
                </a:gridCol>
                <a:gridCol w="1692407">
                  <a:extLst>
                    <a:ext uri="{9D8B030D-6E8A-4147-A177-3AD203B41FA5}">
                      <a16:colId xmlns:a16="http://schemas.microsoft.com/office/drawing/2014/main" val="1591265079"/>
                    </a:ext>
                  </a:extLst>
                </a:gridCol>
                <a:gridCol w="1840182">
                  <a:extLst>
                    <a:ext uri="{9D8B030D-6E8A-4147-A177-3AD203B41FA5}">
                      <a16:colId xmlns:a16="http://schemas.microsoft.com/office/drawing/2014/main" val="3186082804"/>
                    </a:ext>
                  </a:extLst>
                </a:gridCol>
                <a:gridCol w="1556616">
                  <a:extLst>
                    <a:ext uri="{9D8B030D-6E8A-4147-A177-3AD203B41FA5}">
                      <a16:colId xmlns:a16="http://schemas.microsoft.com/office/drawing/2014/main" val="2574685418"/>
                    </a:ext>
                  </a:extLst>
                </a:gridCol>
                <a:gridCol w="1840182">
                  <a:extLst>
                    <a:ext uri="{9D8B030D-6E8A-4147-A177-3AD203B41FA5}">
                      <a16:colId xmlns:a16="http://schemas.microsoft.com/office/drawing/2014/main" val="2863524555"/>
                    </a:ext>
                  </a:extLst>
                </a:gridCol>
                <a:gridCol w="1692407">
                  <a:extLst>
                    <a:ext uri="{9D8B030D-6E8A-4147-A177-3AD203B41FA5}">
                      <a16:colId xmlns:a16="http://schemas.microsoft.com/office/drawing/2014/main" val="2734594245"/>
                    </a:ext>
                  </a:extLst>
                </a:gridCol>
              </a:tblGrid>
              <a:tr h="334849">
                <a:tc gridSpan="6">
                  <a:txBody>
                    <a:bodyPr/>
                    <a:lstStyle/>
                    <a:p>
                      <a:pPr algn="ctr"/>
                      <a:r>
                        <a:rPr lang="es-CO" sz="1400" dirty="0">
                          <a:effectLst/>
                        </a:rPr>
                        <a:t>Cronograma Ciclo 1 Semana 2 </a:t>
                      </a:r>
                    </a:p>
                    <a:p>
                      <a:pPr algn="ctr"/>
                      <a:r>
                        <a:rPr lang="es-CO" sz="1400" dirty="0">
                          <a:effectLst/>
                        </a:rPr>
                        <a:t>Condicionales y estructuras propias de Python (Diccionarios)</a:t>
                      </a:r>
                      <a:endParaRPr lang="es-CO"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2483200513"/>
                  </a:ext>
                </a:extLst>
              </a:tr>
              <a:tr h="334849">
                <a:tc>
                  <a:txBody>
                    <a:bodyPr/>
                    <a:lstStyle/>
                    <a:p>
                      <a:pPr algn="ctr"/>
                      <a:r>
                        <a:rPr lang="es-CO" sz="1400" dirty="0">
                          <a:effectLst/>
                        </a:rPr>
                        <a:t> </a:t>
                      </a:r>
                      <a:endParaRPr lang="es-CO"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Lunes</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Martes</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Miércoles</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Jueves</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Viernes</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448392481"/>
                  </a:ext>
                </a:extLst>
              </a:tr>
              <a:tr h="1004547">
                <a:tc>
                  <a:txBody>
                    <a:bodyPr/>
                    <a:lstStyle/>
                    <a:p>
                      <a:pPr algn="ctr"/>
                      <a:r>
                        <a:rPr lang="es-CO" sz="1400">
                          <a:effectLst/>
                        </a:rPr>
                        <a:t>7:00 a 9:00 am</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MX" sz="1400" dirty="0">
                          <a:effectLst/>
                        </a:rPr>
                        <a:t>Conocer el uso de booleanos y sus operadores.</a:t>
                      </a:r>
                      <a:endParaRPr lang="es-CO"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MX" sz="1400" dirty="0">
                          <a:effectLst/>
                        </a:rPr>
                        <a:t>Realizar expresiones relacionales y lógicas (algebra booleana)</a:t>
                      </a:r>
                      <a:endParaRPr lang="es-CO"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MX" sz="1400" dirty="0">
                          <a:effectLst/>
                        </a:rPr>
                        <a:t>Creación de instrucciones con condicionales.</a:t>
                      </a:r>
                      <a:endParaRPr lang="es-CO"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MX" sz="1400" dirty="0">
                          <a:effectLst/>
                        </a:rPr>
                        <a:t>Cadenas de caracteres (</a:t>
                      </a:r>
                      <a:r>
                        <a:rPr lang="es-MX" sz="1400" i="1" dirty="0" err="1">
                          <a:effectLst/>
                        </a:rPr>
                        <a:t>strings</a:t>
                      </a:r>
                      <a:r>
                        <a:rPr lang="es-MX" sz="1400" dirty="0">
                          <a:effectLst/>
                        </a:rPr>
                        <a:t>) y operaciones sobre estas</a:t>
                      </a:r>
                      <a:endParaRPr lang="es-CO"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dirty="0">
                          <a:effectLst/>
                        </a:rPr>
                        <a:t>Operaciones básicas con diccionario, m</a:t>
                      </a:r>
                      <a:r>
                        <a:rPr lang="es-MX" sz="1400" dirty="0" err="1">
                          <a:effectLst/>
                        </a:rPr>
                        <a:t>utabilidad</a:t>
                      </a:r>
                      <a:r>
                        <a:rPr lang="es-MX" sz="1400" dirty="0">
                          <a:effectLst/>
                        </a:rPr>
                        <a:t> y parámetros por referencia.</a:t>
                      </a:r>
                      <a:endParaRPr lang="es-CO"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600137617"/>
                  </a:ext>
                </a:extLst>
              </a:tr>
              <a:tr h="334849">
                <a:tc>
                  <a:txBody>
                    <a:bodyPr/>
                    <a:lstStyle/>
                    <a:p>
                      <a:pPr algn="ctr"/>
                      <a:r>
                        <a:rPr lang="es-CO" sz="1400">
                          <a:effectLst/>
                        </a:rPr>
                        <a:t>9:30 a 10:30 am</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gridSpan="5">
                  <a:txBody>
                    <a:bodyPr/>
                    <a:lstStyle/>
                    <a:p>
                      <a:pPr algn="ctr"/>
                      <a:r>
                        <a:rPr lang="es-CO" sz="1400">
                          <a:effectLst/>
                        </a:rPr>
                        <a:t>Trabajo individual de programación, con apoyo opcional de tutores y herramientas virtuales</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3099751506"/>
                  </a:ext>
                </a:extLst>
              </a:tr>
              <a:tr h="1004547">
                <a:tc>
                  <a:txBody>
                    <a:bodyPr/>
                    <a:lstStyle/>
                    <a:p>
                      <a:pPr algn="ctr"/>
                      <a:r>
                        <a:rPr lang="es-CO" sz="1400">
                          <a:effectLst/>
                        </a:rPr>
                        <a:t>11:00 a 12:00m</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gridSpan="2">
                  <a:txBody>
                    <a:bodyPr/>
                    <a:lstStyle/>
                    <a:p>
                      <a:pPr algn="ctr"/>
                      <a:r>
                        <a:rPr lang="es-CO" sz="1400">
                          <a:effectLst/>
                        </a:rPr>
                        <a:t>Trabajo individual de programación, con apoyo opcional de tutores y herramientas virtuales</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hMerge="1">
                  <a:txBody>
                    <a:bodyPr/>
                    <a:lstStyle/>
                    <a:p>
                      <a:endParaRPr lang="es-CO"/>
                    </a:p>
                  </a:txBody>
                  <a:tcPr/>
                </a:tc>
                <a:tc>
                  <a:txBody>
                    <a:bodyPr/>
                    <a:lstStyle/>
                    <a:p>
                      <a:pPr algn="ctr"/>
                      <a:r>
                        <a:rPr lang="es-CO" sz="1400">
                          <a:effectLst/>
                        </a:rPr>
                        <a:t>Hábilidades Personales (coaching)</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gridSpan="2">
                  <a:txBody>
                    <a:bodyPr/>
                    <a:lstStyle/>
                    <a:p>
                      <a:pPr algn="ctr"/>
                      <a:r>
                        <a:rPr lang="es-CO" sz="1400">
                          <a:effectLst/>
                        </a:rPr>
                        <a:t>Trabajo individual de programación, con apoyo opcional de tutores y herramientas virtuales</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hMerge="1">
                  <a:txBody>
                    <a:bodyPr/>
                    <a:lstStyle/>
                    <a:p>
                      <a:endParaRPr lang="es-CO"/>
                    </a:p>
                  </a:txBody>
                  <a:tcPr/>
                </a:tc>
                <a:extLst>
                  <a:ext uri="{0D108BD9-81ED-4DB2-BD59-A6C34878D82A}">
                    <a16:rowId xmlns:a16="http://schemas.microsoft.com/office/drawing/2014/main" val="1654475754"/>
                  </a:ext>
                </a:extLst>
              </a:tr>
              <a:tr h="334849">
                <a:tc>
                  <a:txBody>
                    <a:bodyPr/>
                    <a:lstStyle/>
                    <a:p>
                      <a:pPr algn="ctr"/>
                      <a:r>
                        <a:rPr lang="es-CO" sz="1400">
                          <a:effectLst/>
                        </a:rPr>
                        <a:t>12:00 a 2:00pm</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Descanso</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Descanso</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Descanso</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Descanso</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Descanso</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850783416"/>
                  </a:ext>
                </a:extLst>
              </a:tr>
              <a:tr h="334849">
                <a:tc>
                  <a:txBody>
                    <a:bodyPr/>
                    <a:lstStyle/>
                    <a:p>
                      <a:pPr algn="ctr"/>
                      <a:r>
                        <a:rPr lang="es-CO" sz="1400">
                          <a:effectLst/>
                        </a:rPr>
                        <a:t>2:00 a 4:00 pm</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gridSpan="5">
                  <a:txBody>
                    <a:bodyPr/>
                    <a:lstStyle/>
                    <a:p>
                      <a:pPr algn="ctr"/>
                      <a:r>
                        <a:rPr lang="es-CO" sz="1400">
                          <a:effectLst/>
                        </a:rPr>
                        <a:t>Trabajo individual de programación, con apoyo opcional de tutores y herramientas virtuales</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2607693867"/>
                  </a:ext>
                </a:extLst>
              </a:tr>
              <a:tr h="669698">
                <a:tc>
                  <a:txBody>
                    <a:bodyPr/>
                    <a:lstStyle/>
                    <a:p>
                      <a:pPr algn="ctr"/>
                      <a:r>
                        <a:rPr lang="es-CO" sz="1400">
                          <a:effectLst/>
                        </a:rPr>
                        <a:t>4:00 a 5:00 pm</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Formación de lectura en inglés</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Formación de lectura en inglés</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dirty="0">
                          <a:effectLst/>
                        </a:rPr>
                        <a:t>Formación de lectura en inglés</a:t>
                      </a:r>
                      <a:endParaRPr lang="es-CO"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Formación de lectura en inglés</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CO" sz="1400">
                          <a:effectLst/>
                        </a:rPr>
                        <a:t>Formación de lectura en inglés</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828837683"/>
                  </a:ext>
                </a:extLst>
              </a:tr>
              <a:tr h="334849">
                <a:tc>
                  <a:txBody>
                    <a:bodyPr/>
                    <a:lstStyle/>
                    <a:p>
                      <a:pPr algn="ctr"/>
                      <a:r>
                        <a:rPr lang="es-CO" sz="1400">
                          <a:effectLst/>
                        </a:rPr>
                        <a:t>5:00 a 6:00 pm</a:t>
                      </a:r>
                      <a:endParaRPr lang="es-CO"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gridSpan="5">
                  <a:txBody>
                    <a:bodyPr/>
                    <a:lstStyle/>
                    <a:p>
                      <a:pPr algn="ctr"/>
                      <a:r>
                        <a:rPr lang="es-CO" sz="1400" dirty="0">
                          <a:effectLst/>
                        </a:rPr>
                        <a:t>Trabajo individual de programación, con apoyo opcional de tutores y herramientas virtuales</a:t>
                      </a:r>
                      <a:endParaRPr lang="es-CO"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hMerge="1">
                  <a:txBody>
                    <a:bodyPr/>
                    <a:lstStyle/>
                    <a:p>
                      <a:endParaRPr lang="es-CO"/>
                    </a:p>
                  </a:txBody>
                  <a:tcPr/>
                </a:tc>
                <a:tc hMerge="1">
                  <a:txBody>
                    <a:bodyPr/>
                    <a:lstStyle/>
                    <a:p>
                      <a:endParaRPr lang="es-CO"/>
                    </a:p>
                  </a:txBody>
                  <a:tcPr/>
                </a:tc>
                <a:tc hMerge="1">
                  <a:txBody>
                    <a:bodyPr/>
                    <a:lstStyle/>
                    <a:p>
                      <a:endParaRPr lang="es-CO"/>
                    </a:p>
                  </a:txBody>
                  <a:tcPr/>
                </a:tc>
                <a:tc hMerge="1">
                  <a:txBody>
                    <a:bodyPr/>
                    <a:lstStyle/>
                    <a:p>
                      <a:endParaRPr lang="es-CO"/>
                    </a:p>
                  </a:txBody>
                  <a:tcPr/>
                </a:tc>
                <a:extLst>
                  <a:ext uri="{0D108BD9-81ED-4DB2-BD59-A6C34878D82A}">
                    <a16:rowId xmlns:a16="http://schemas.microsoft.com/office/drawing/2014/main" val="237134435"/>
                  </a:ext>
                </a:extLst>
              </a:tr>
            </a:tbl>
          </a:graphicData>
        </a:graphic>
      </p:graphicFrame>
    </p:spTree>
    <p:extLst>
      <p:ext uri="{BB962C8B-B14F-4D97-AF65-F5344CB8AC3E}">
        <p14:creationId xmlns:p14="http://schemas.microsoft.com/office/powerpoint/2010/main" val="1005747393"/>
      </p:ext>
    </p:extLst>
  </p:cSld>
  <p:clrMapOvr>
    <a:masterClrMapping/>
  </p:clrMapOvr>
</p:sld>
</file>

<file path=ppt/theme/theme1.xml><?xml version="1.0" encoding="utf-8"?>
<a:theme xmlns:a="http://schemas.openxmlformats.org/drawingml/2006/main" name="1_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5848</TotalTime>
  <Words>2346</Words>
  <Application>Microsoft Office PowerPoint</Application>
  <PresentationFormat>Panorámica</PresentationFormat>
  <Paragraphs>337</Paragraphs>
  <Slides>24</Slides>
  <Notes>11</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24</vt:i4>
      </vt:variant>
    </vt:vector>
  </HeadingPairs>
  <TitlesOfParts>
    <vt:vector size="31" baseType="lpstr">
      <vt:lpstr>Arial</vt:lpstr>
      <vt:lpstr>Arial Rounded MT Bold</vt:lpstr>
      <vt:lpstr>Calibri</vt:lpstr>
      <vt:lpstr>Century Gothic</vt:lpstr>
      <vt:lpstr>Roboto</vt:lpstr>
      <vt:lpstr>Times New Roman</vt:lpstr>
      <vt:lpstr>1_Tema de Office</vt:lpstr>
      <vt:lpstr>Clase 1  Programa  "Desarrollo de Talento Digital”</vt:lpstr>
      <vt:lpstr>David Álvarez-Martínez Facilitador Nivel I</vt:lpstr>
      <vt:lpstr>Presentación de PowerPoint</vt:lpstr>
      <vt:lpstr>“Desarrollo de Talento Digital” de MinTIC</vt:lpstr>
      <vt:lpstr>“Desarrollo de Talento Digital” de MinTIC</vt:lpstr>
      <vt:lpstr>Evaluación de cada curso "Desarrollo de Talento Digital”    </vt:lpstr>
      <vt:lpstr>Cronograma y horarios   </vt:lpstr>
      <vt:lpstr>Semana 1   </vt:lpstr>
      <vt:lpstr>Semana 2   </vt:lpstr>
      <vt:lpstr>Semana 3   </vt:lpstr>
      <vt:lpstr>Semana 4   </vt:lpstr>
      <vt:lpstr>Semana 5   </vt:lpstr>
      <vt:lpstr>Equipo de profesionales que serán los facilitadores de  "Desarrollo de Talento Digital”    </vt:lpstr>
      <vt:lpstr>Daniel Cuellar Facilitador Nivel I</vt:lpstr>
      <vt:lpstr>Laura Mónica Escobar Facilitadora Nivel II</vt:lpstr>
      <vt:lpstr>Kenny Cárdenas Parra Facilitador Nivel II</vt:lpstr>
      <vt:lpstr>Luis Miguel Escobar Falcón Facilitador Nivel II</vt:lpstr>
      <vt:lpstr>Alba Ligia Cardona  Facilitadora Nivel II</vt:lpstr>
      <vt:lpstr>Julián Ochoa Facilitador Nivel II</vt:lpstr>
      <vt:lpstr>Eduard Legarda Facilitador Nivel II</vt:lpstr>
      <vt:lpstr>Octavio Florez Orozco Facilitador en inglés</vt:lpstr>
      <vt:lpstr>Francia Ruth González Bedoya Facilitadora Coach </vt:lpstr>
      <vt:lpstr>Hablemos de  Programación de Computadores!</vt:lpstr>
      <vt:lpstr>Hablemos de  Computadores!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UNIVERSIDAD TECNOLÓGICA DE PEREIRA FACULTAD DE CIENCIAS AMBIENTALES ESCUELA DE POSGRADOS</dc:title>
  <dc:creator>Eduardo Arias-Pineda</dc:creator>
  <cp:lastModifiedBy>Usurio</cp:lastModifiedBy>
  <cp:revision>102</cp:revision>
  <dcterms:created xsi:type="dcterms:W3CDTF">2020-03-09T22:04:39Z</dcterms:created>
  <dcterms:modified xsi:type="dcterms:W3CDTF">2020-09-17T14:06:51Z</dcterms:modified>
</cp:coreProperties>
</file>